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2e492f5c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2e492f5c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2e492f5c9_4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2e492f5c9_4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2e492f5c9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2e492f5c9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2e492f5c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2e492f5c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2e492f5c9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2e492f5c9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2e492f5c9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2e492f5c9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2e492f5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2e492f5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2e492f5c9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2e492f5c9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2e492f5c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2e492f5c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aleway"/>
              <a:ea typeface="Raleway"/>
              <a:cs typeface="Raleway"/>
              <a:sym typeface="Raleway"/>
            </a:endParaRPr>
          </a:p>
        </p:txBody>
      </p:sp>
      <p:sp>
        <p:nvSpPr>
          <p:cNvPr id="19" name="Google Shape;19;p2"/>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0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24" name="Shape 124"/>
        <p:cNvGrpSpPr/>
        <p:nvPr/>
      </p:nvGrpSpPr>
      <p:grpSpPr>
        <a:xfrm>
          <a:off x="0" y="0"/>
          <a:ext cx="0" cy="0"/>
          <a:chOff x="0" y="0"/>
          <a:chExt cx="0" cy="0"/>
        </a:xfrm>
      </p:grpSpPr>
      <p:grpSp>
        <p:nvGrpSpPr>
          <p:cNvPr id="125" name="Google Shape;125;p11"/>
          <p:cNvGrpSpPr/>
          <p:nvPr/>
        </p:nvGrpSpPr>
        <p:grpSpPr>
          <a:xfrm>
            <a:off x="830392" y="4169130"/>
            <a:ext cx="745763" cy="45826"/>
            <a:chOff x="4580561" y="2589004"/>
            <a:chExt cx="1064464" cy="25200"/>
          </a:xfrm>
        </p:grpSpPr>
        <p:sp>
          <p:nvSpPr>
            <p:cNvPr id="126" name="Google Shape;12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9" name="Google Shape;12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0" name="Google Shape;130;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 name="Google Shape;131;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2" name="Google Shape;132;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3" name="Google Shape;133;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34" name="Google Shape;134;p11"/>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35" name="Google Shape;135;p11"/>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2"/>
          <p:cNvGrpSpPr/>
          <p:nvPr/>
        </p:nvGrpSpPr>
        <p:grpSpPr>
          <a:xfrm>
            <a:off x="830392" y="1191256"/>
            <a:ext cx="745763" cy="45826"/>
            <a:chOff x="4580561" y="2589004"/>
            <a:chExt cx="1064464" cy="25200"/>
          </a:xfrm>
        </p:grpSpPr>
        <p:sp>
          <p:nvSpPr>
            <p:cNvPr id="139" name="Google Shape;139;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2" name="Google Shape;142;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3" name="Google Shape;143;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4" name="Google Shape;14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7" name="Google Shape;147;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8" name="Google Shape;148;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49" name="Google Shape;149;p12"/>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50" name="Google Shape;150;p12"/>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1" name="Shape 151"/>
        <p:cNvGrpSpPr/>
        <p:nvPr/>
      </p:nvGrpSpPr>
      <p:grpSpPr>
        <a:xfrm>
          <a:off x="0" y="0"/>
          <a:ext cx="0" cy="0"/>
          <a:chOff x="0" y="0"/>
          <a:chExt cx="0" cy="0"/>
        </a:xfrm>
      </p:grpSpPr>
      <p:sp>
        <p:nvSpPr>
          <p:cNvPr id="152" name="Google Shape;152;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53" name="Google Shape;15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4" name="Google Shape;154;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6" name="Google Shape;156;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7" name="Google Shape;157;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58" name="Google Shape;158;p13"/>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59" name="Google Shape;159;p13"/>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60" name="Shape 160"/>
        <p:cNvGrpSpPr/>
        <p:nvPr/>
      </p:nvGrpSpPr>
      <p:grpSpPr>
        <a:xfrm>
          <a:off x="0" y="0"/>
          <a:ext cx="0" cy="0"/>
          <a:chOff x="0" y="0"/>
          <a:chExt cx="0" cy="0"/>
        </a:xfrm>
      </p:grpSpPr>
      <p:grpSp>
        <p:nvGrpSpPr>
          <p:cNvPr id="161" name="Google Shape;161;p14"/>
          <p:cNvGrpSpPr/>
          <p:nvPr/>
        </p:nvGrpSpPr>
        <p:grpSpPr>
          <a:xfrm>
            <a:off x="830392" y="4169130"/>
            <a:ext cx="745763" cy="45826"/>
            <a:chOff x="4580561" y="2589004"/>
            <a:chExt cx="1064464" cy="25200"/>
          </a:xfrm>
        </p:grpSpPr>
        <p:sp>
          <p:nvSpPr>
            <p:cNvPr id="162" name="Google Shape;162;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65" name="Google Shape;165;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66" name="Google Shape;16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7" name="Google Shape;167;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71" name="Google Shape;171;p14"/>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72" name="Google Shape;172;p14"/>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3" name="Shape 173"/>
        <p:cNvGrpSpPr/>
        <p:nvPr/>
      </p:nvGrpSpPr>
      <p:grpSpPr>
        <a:xfrm>
          <a:off x="0" y="0"/>
          <a:ext cx="0" cy="0"/>
          <a:chOff x="0" y="0"/>
          <a:chExt cx="0" cy="0"/>
        </a:xfrm>
      </p:grpSpPr>
      <p:sp>
        <p:nvSpPr>
          <p:cNvPr id="174" name="Google Shape;17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5" name="Google Shape;175;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7" name="Google Shape;177;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8" name="Google Shape;178;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79" name="Google Shape;179;p15"/>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80" name="Google Shape;180;p15"/>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81" name="Shape 181"/>
        <p:cNvGrpSpPr/>
        <p:nvPr/>
      </p:nvGrpSpPr>
      <p:grpSpPr>
        <a:xfrm>
          <a:off x="0" y="0"/>
          <a:ext cx="0" cy="0"/>
          <a:chOff x="0" y="0"/>
          <a:chExt cx="0" cy="0"/>
        </a:xfrm>
      </p:grpSpPr>
      <p:sp>
        <p:nvSpPr>
          <p:cNvPr id="182" name="Google Shape;182;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83" name="Google Shape;18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84" name="Google Shape;184;p16"/>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85" name="Google Shape;185;p16"/>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86" name="Shape 186"/>
        <p:cNvGrpSpPr/>
        <p:nvPr/>
      </p:nvGrpSpPr>
      <p:grpSpPr>
        <a:xfrm>
          <a:off x="0" y="0"/>
          <a:ext cx="0" cy="0"/>
          <a:chOff x="0" y="0"/>
          <a:chExt cx="0" cy="0"/>
        </a:xfrm>
      </p:grpSpPr>
      <p:grpSp>
        <p:nvGrpSpPr>
          <p:cNvPr id="187" name="Google Shape;187;p17"/>
          <p:cNvGrpSpPr/>
          <p:nvPr/>
        </p:nvGrpSpPr>
        <p:grpSpPr>
          <a:xfrm>
            <a:off x="830392" y="1191256"/>
            <a:ext cx="745763" cy="45826"/>
            <a:chOff x="4580561" y="2589004"/>
            <a:chExt cx="1064464" cy="25200"/>
          </a:xfrm>
        </p:grpSpPr>
        <p:sp>
          <p:nvSpPr>
            <p:cNvPr id="188" name="Google Shape;188;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92" name="Google Shape;192;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96" name="Google Shape;196;p17"/>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aleway"/>
                <a:ea typeface="Raleway"/>
                <a:cs typeface="Raleway"/>
                <a:sym typeface="Raleway"/>
              </a:rPr>
              <a:t>Buyer Visibility</a:t>
            </a:r>
            <a:endParaRPr sz="1000">
              <a:solidFill>
                <a:srgbClr val="FFFFFF"/>
              </a:solidFill>
              <a:latin typeface="Raleway"/>
              <a:ea typeface="Raleway"/>
              <a:cs typeface="Raleway"/>
              <a:sym typeface="Raleway"/>
            </a:endParaRPr>
          </a:p>
        </p:txBody>
      </p:sp>
      <p:sp>
        <p:nvSpPr>
          <p:cNvPr id="197" name="Google Shape;197;p17"/>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Raleway"/>
                <a:ea typeface="Raleway"/>
                <a:cs typeface="Raleway"/>
                <a:sym typeface="Raleway"/>
              </a:rPr>
              <a:t>Doug Laney</a:t>
            </a:r>
            <a:endParaRPr b="1" sz="1000">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Google Shape;21;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3" name="Google Shape;33;p3"/>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34" name="Google Shape;34;p3"/>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5" name="Shape 35"/>
        <p:cNvGrpSpPr/>
        <p:nvPr/>
      </p:nvGrpSpPr>
      <p:grpSpPr>
        <a:xfrm>
          <a:off x="0" y="0"/>
          <a:ext cx="0" cy="0"/>
          <a:chOff x="0" y="0"/>
          <a:chExt cx="0" cy="0"/>
        </a:xfrm>
      </p:grpSpPr>
      <p:grpSp>
        <p:nvGrpSpPr>
          <p:cNvPr id="36" name="Google Shape;36;p4"/>
          <p:cNvGrpSpPr/>
          <p:nvPr/>
        </p:nvGrpSpPr>
        <p:grpSpPr>
          <a:xfrm>
            <a:off x="830392" y="1191256"/>
            <a:ext cx="745763" cy="45826"/>
            <a:chOff x="4580561" y="2589004"/>
            <a:chExt cx="1064464" cy="25200"/>
          </a:xfrm>
        </p:grpSpPr>
        <p:sp>
          <p:nvSpPr>
            <p:cNvPr id="37" name="Google Shape;3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0" name="Google Shape;4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1" name="Google Shape;41;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4" name="Google Shape;44;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4"/>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46" name="Google Shape;46;p4"/>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7" name="Shape 47"/>
        <p:cNvGrpSpPr/>
        <p:nvPr/>
      </p:nvGrpSpPr>
      <p:grpSpPr>
        <a:xfrm>
          <a:off x="0" y="0"/>
          <a:ext cx="0" cy="0"/>
          <a:chOff x="0" y="0"/>
          <a:chExt cx="0" cy="0"/>
        </a:xfrm>
      </p:grpSpPr>
      <p:sp>
        <p:nvSpPr>
          <p:cNvPr id="48" name="Google Shape;48;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5"/>
          <p:cNvGrpSpPr/>
          <p:nvPr/>
        </p:nvGrpSpPr>
        <p:grpSpPr>
          <a:xfrm>
            <a:off x="830392" y="1191256"/>
            <a:ext cx="745763" cy="45826"/>
            <a:chOff x="4580561" y="2589004"/>
            <a:chExt cx="1064464" cy="25200"/>
          </a:xfrm>
        </p:grpSpPr>
        <p:sp>
          <p:nvSpPr>
            <p:cNvPr id="50" name="Google Shape;50;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7" name="Google Shape;57;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9" name="Google Shape;59;p5"/>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60" name="Google Shape;60;p5"/>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61" name="Shape 61"/>
        <p:cNvGrpSpPr/>
        <p:nvPr/>
      </p:nvGrpSpPr>
      <p:grpSpPr>
        <a:xfrm>
          <a:off x="0" y="0"/>
          <a:ext cx="0" cy="0"/>
          <a:chOff x="0" y="0"/>
          <a:chExt cx="0" cy="0"/>
        </a:xfrm>
      </p:grpSpPr>
      <p:sp>
        <p:nvSpPr>
          <p:cNvPr id="62" name="Google Shape;6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6" name="Google Shape;66;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8" name="Google Shape;68;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Google Shape;69;p6"/>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70" name="Google Shape;70;p6"/>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71" name="Shape 71"/>
        <p:cNvGrpSpPr/>
        <p:nvPr/>
      </p:nvGrpSpPr>
      <p:grpSpPr>
        <a:xfrm>
          <a:off x="0" y="0"/>
          <a:ext cx="0" cy="0"/>
          <a:chOff x="0" y="0"/>
          <a:chExt cx="0" cy="0"/>
        </a:xfrm>
      </p:grpSpPr>
      <p:pic>
        <p:nvPicPr>
          <p:cNvPr descr="shutterstock_31891705.jpg" id="72" name="Google Shape;72;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73" name="Google Shape;7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7" name="Google Shape;77;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8" name="Google Shape;78;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9" name="Google Shape;7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0" name="Google Shape;80;p7"/>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81" name="Google Shape;81;p7"/>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2" name="Shape 82"/>
        <p:cNvGrpSpPr/>
        <p:nvPr/>
      </p:nvGrpSpPr>
      <p:grpSpPr>
        <a:xfrm>
          <a:off x="0" y="0"/>
          <a:ext cx="0" cy="0"/>
          <a:chOff x="0" y="0"/>
          <a:chExt cx="0" cy="0"/>
        </a:xfrm>
      </p:grpSpPr>
      <p:sp>
        <p:nvSpPr>
          <p:cNvPr id="83" name="Google Shape;8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8"/>
          <p:cNvGrpSpPr/>
          <p:nvPr/>
        </p:nvGrpSpPr>
        <p:grpSpPr>
          <a:xfrm>
            <a:off x="830392" y="1191256"/>
            <a:ext cx="745763" cy="45826"/>
            <a:chOff x="4580561" y="2589004"/>
            <a:chExt cx="1064464" cy="25200"/>
          </a:xfrm>
        </p:grpSpPr>
        <p:sp>
          <p:nvSpPr>
            <p:cNvPr id="85" name="Google Shape;8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8" name="Google Shape;88;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9" name="Google Shape;89;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95" name="Google Shape;95;p8"/>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96" name="Google Shape;96;p8"/>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7" name="Shape 97"/>
        <p:cNvGrpSpPr/>
        <p:nvPr/>
      </p:nvGrpSpPr>
      <p:grpSpPr>
        <a:xfrm>
          <a:off x="0" y="0"/>
          <a:ext cx="0" cy="0"/>
          <a:chOff x="0" y="0"/>
          <a:chExt cx="0" cy="0"/>
        </a:xfrm>
      </p:grpSpPr>
      <p:sp>
        <p:nvSpPr>
          <p:cNvPr id="98" name="Google Shape;98;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9"/>
          <p:cNvGrpSpPr/>
          <p:nvPr/>
        </p:nvGrpSpPr>
        <p:grpSpPr>
          <a:xfrm>
            <a:off x="830392" y="1191256"/>
            <a:ext cx="745763" cy="45826"/>
            <a:chOff x="4580561" y="2589004"/>
            <a:chExt cx="1064464" cy="25200"/>
          </a:xfrm>
        </p:grpSpPr>
        <p:sp>
          <p:nvSpPr>
            <p:cNvPr id="100" name="Google Shape;100;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8" name="Google Shape;108;p9"/>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09" name="Google Shape;109;p9"/>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0" name="Shape 110"/>
        <p:cNvGrpSpPr/>
        <p:nvPr/>
      </p:nvGrpSpPr>
      <p:grpSpPr>
        <a:xfrm>
          <a:off x="0" y="0"/>
          <a:ext cx="0" cy="0"/>
          <a:chOff x="0" y="0"/>
          <a:chExt cx="0" cy="0"/>
        </a:xfrm>
      </p:grpSpPr>
      <p:sp>
        <p:nvSpPr>
          <p:cNvPr id="111" name="Google Shape;111;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0"/>
          <p:cNvGrpSpPr/>
          <p:nvPr/>
        </p:nvGrpSpPr>
        <p:grpSpPr>
          <a:xfrm>
            <a:off x="830392" y="1191256"/>
            <a:ext cx="745763" cy="45826"/>
            <a:chOff x="4580561" y="2589004"/>
            <a:chExt cx="1064464" cy="25200"/>
          </a:xfrm>
        </p:grpSpPr>
        <p:sp>
          <p:nvSpPr>
            <p:cNvPr id="113" name="Google Shape;113;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6" name="Google Shape;116;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7" name="Google Shape;117;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22" name="Google Shape;122;p10"/>
          <p:cNvSpPr txBox="1"/>
          <p:nvPr/>
        </p:nvSpPr>
        <p:spPr>
          <a:xfrm>
            <a:off x="0" y="78500"/>
            <a:ext cx="10830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aleway"/>
                <a:ea typeface="Raleway"/>
                <a:cs typeface="Raleway"/>
                <a:sym typeface="Raleway"/>
              </a:rPr>
              <a:t>Buyer Visibility</a:t>
            </a:r>
            <a:endParaRPr sz="1000">
              <a:latin typeface="Raleway"/>
              <a:ea typeface="Raleway"/>
              <a:cs typeface="Raleway"/>
              <a:sym typeface="Raleway"/>
            </a:endParaRPr>
          </a:p>
        </p:txBody>
      </p:sp>
      <p:sp>
        <p:nvSpPr>
          <p:cNvPr id="123" name="Google Shape;123;p10"/>
          <p:cNvSpPr txBox="1"/>
          <p:nvPr/>
        </p:nvSpPr>
        <p:spPr>
          <a:xfrm>
            <a:off x="7453300" y="78500"/>
            <a:ext cx="1083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latin typeface="Raleway"/>
                <a:ea typeface="Raleway"/>
                <a:cs typeface="Raleway"/>
                <a:sym typeface="Raleway"/>
              </a:rPr>
              <a:t>Doug Laney</a:t>
            </a:r>
            <a:endParaRPr b="1" sz="1000">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8.jpg"/><Relationship Id="rId5" Type="http://schemas.openxmlformats.org/officeDocument/2006/relationships/image" Target="../media/image17.jpg"/><Relationship Id="rId6"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slide" Target="/ppt/slides/slide19.xml"/><Relationship Id="rId10" Type="http://schemas.openxmlformats.org/officeDocument/2006/relationships/slide" Target="/ppt/slides/slide12.xml"/><Relationship Id="rId13" Type="http://schemas.openxmlformats.org/officeDocument/2006/relationships/slide" Target="/ppt/slides/slide21.xml"/><Relationship Id="rId12" Type="http://schemas.openxmlformats.org/officeDocument/2006/relationships/slide" Target="/ppt/slides/slide20.xml"/><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6.xml"/><Relationship Id="rId9" Type="http://schemas.openxmlformats.org/officeDocument/2006/relationships/slide" Target="/ppt/slides/slide11.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9.xml"/><Relationship Id="rId8" Type="http://schemas.openxmlformats.org/officeDocument/2006/relationships/slide" Target="/ppt/slid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18"/>
          <p:cNvPicPr preferRelativeResize="0"/>
          <p:nvPr/>
        </p:nvPicPr>
        <p:blipFill rotWithShape="1">
          <a:blip r:embed="rId3">
            <a:alphaModFix/>
          </a:blip>
          <a:srcRect b="37296" l="8996" r="6997" t="15312"/>
          <a:stretch/>
        </p:blipFill>
        <p:spPr>
          <a:xfrm>
            <a:off x="1500" y="0"/>
            <a:ext cx="9144000" cy="5143500"/>
          </a:xfrm>
          <a:prstGeom prst="rect">
            <a:avLst/>
          </a:prstGeom>
          <a:noFill/>
          <a:ln>
            <a:noFill/>
          </a:ln>
        </p:spPr>
      </p:pic>
      <p:sp>
        <p:nvSpPr>
          <p:cNvPr id="203" name="Google Shape;203;p18"/>
          <p:cNvSpPr txBox="1"/>
          <p:nvPr>
            <p:ph type="ctrTitle"/>
          </p:nvPr>
        </p:nvSpPr>
        <p:spPr>
          <a:xfrm>
            <a:off x="727950" y="250050"/>
            <a:ext cx="7688100" cy="9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Buyer Visibility</a:t>
            </a:r>
            <a:endParaRPr sz="4800">
              <a:solidFill>
                <a:srgbClr val="000000"/>
              </a:solidFill>
            </a:endParaRPr>
          </a:p>
        </p:txBody>
      </p:sp>
      <p:sp>
        <p:nvSpPr>
          <p:cNvPr id="204" name="Google Shape;204;p18"/>
          <p:cNvSpPr txBox="1"/>
          <p:nvPr>
            <p:ph idx="1" type="subTitle"/>
          </p:nvPr>
        </p:nvSpPr>
        <p:spPr>
          <a:xfrm>
            <a:off x="781302" y="11818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434343"/>
                </a:solidFill>
              </a:rPr>
              <a:t>Doug Laney</a:t>
            </a:r>
            <a:endParaRPr b="1" sz="24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729450" y="733950"/>
            <a:ext cx="45363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Data &amp; Exploration</a:t>
            </a:r>
            <a:endParaRPr sz="3600"/>
          </a:p>
        </p:txBody>
      </p:sp>
      <p:sp>
        <p:nvSpPr>
          <p:cNvPr id="320" name="Google Shape;320;p27"/>
          <p:cNvSpPr txBox="1"/>
          <p:nvPr>
            <p:ph idx="1" type="body"/>
          </p:nvPr>
        </p:nvSpPr>
        <p:spPr>
          <a:xfrm>
            <a:off x="729450" y="1502725"/>
            <a:ext cx="4536300" cy="2626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GB" sz="1800"/>
              <a:t>Dimensional Reduction for analysis </a:t>
            </a:r>
            <a:endParaRPr sz="1800"/>
          </a:p>
          <a:p>
            <a:pPr indent="-342900" lvl="0" marL="457200" rtl="0" algn="just">
              <a:spcBef>
                <a:spcPts val="0"/>
              </a:spcBef>
              <a:spcAft>
                <a:spcPts val="0"/>
              </a:spcAft>
              <a:buSzPts val="1800"/>
              <a:buChar char="●"/>
            </a:pPr>
            <a:r>
              <a:rPr lang="en-GB" sz="1800"/>
              <a:t>Pivoting for forecasting</a:t>
            </a:r>
            <a:endParaRPr sz="1800"/>
          </a:p>
          <a:p>
            <a:pPr indent="-342900" lvl="0" marL="457200" rtl="0" algn="just">
              <a:spcBef>
                <a:spcPts val="0"/>
              </a:spcBef>
              <a:spcAft>
                <a:spcPts val="0"/>
              </a:spcAft>
              <a:buSzPts val="1800"/>
              <a:buChar char="●"/>
            </a:pPr>
            <a:r>
              <a:rPr lang="en-GB" sz="1800"/>
              <a:t>Revenue Generating Categories and Items </a:t>
            </a:r>
            <a:endParaRPr sz="1800"/>
          </a:p>
          <a:p>
            <a:pPr indent="-342900" lvl="0" marL="457200" rtl="0" algn="just">
              <a:spcBef>
                <a:spcPts val="0"/>
              </a:spcBef>
              <a:spcAft>
                <a:spcPts val="0"/>
              </a:spcAft>
              <a:buSzPts val="1800"/>
              <a:buChar char="●"/>
            </a:pPr>
            <a:r>
              <a:rPr lang="en-GB" sz="1800"/>
              <a:t>Depot-wise Trends </a:t>
            </a:r>
            <a:endParaRPr sz="1800"/>
          </a:p>
          <a:p>
            <a:pPr indent="-342900" lvl="0" marL="457200" rtl="0" algn="just">
              <a:spcBef>
                <a:spcPts val="0"/>
              </a:spcBef>
              <a:spcAft>
                <a:spcPts val="0"/>
              </a:spcAft>
              <a:buSzPts val="1800"/>
              <a:buChar char="●"/>
            </a:pPr>
            <a:r>
              <a:rPr lang="en-GB" sz="1800"/>
              <a:t>Item Category Clusters </a:t>
            </a:r>
            <a:endParaRPr sz="1800"/>
          </a:p>
          <a:p>
            <a:pPr indent="-342900" lvl="0" marL="457200" rtl="0" algn="just">
              <a:spcBef>
                <a:spcPts val="0"/>
              </a:spcBef>
              <a:spcAft>
                <a:spcPts val="0"/>
              </a:spcAft>
              <a:buSzPts val="1800"/>
              <a:buChar char="●"/>
            </a:pPr>
            <a:r>
              <a:rPr lang="en-GB" sz="1800"/>
              <a:t>Department Sales Pattern</a:t>
            </a:r>
            <a:endParaRPr sz="1800"/>
          </a:p>
        </p:txBody>
      </p:sp>
      <p:pic>
        <p:nvPicPr>
          <p:cNvPr id="321" name="Google Shape;321;p27"/>
          <p:cNvPicPr preferRelativeResize="0"/>
          <p:nvPr/>
        </p:nvPicPr>
        <p:blipFill>
          <a:blip r:embed="rId3">
            <a:alphaModFix/>
          </a:blip>
          <a:stretch>
            <a:fillRect/>
          </a:stretch>
        </p:blipFill>
        <p:spPr>
          <a:xfrm>
            <a:off x="5189550" y="1485068"/>
            <a:ext cx="3878249" cy="240008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Analytics Dashboard</a:t>
            </a:r>
            <a:endParaRPr/>
          </a:p>
        </p:txBody>
      </p:sp>
      <p:pic>
        <p:nvPicPr>
          <p:cNvPr id="327" name="Google Shape;327;p28"/>
          <p:cNvPicPr preferRelativeResize="0"/>
          <p:nvPr/>
        </p:nvPicPr>
        <p:blipFill>
          <a:blip r:embed="rId3">
            <a:alphaModFix/>
          </a:blip>
          <a:stretch>
            <a:fillRect/>
          </a:stretch>
        </p:blipFill>
        <p:spPr>
          <a:xfrm>
            <a:off x="799925" y="1853850"/>
            <a:ext cx="6860912" cy="2984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buyer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730000" y="1318650"/>
            <a:ext cx="44235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Market Basket Analysis</a:t>
            </a:r>
            <a:endParaRPr/>
          </a:p>
        </p:txBody>
      </p:sp>
      <p:sp>
        <p:nvSpPr>
          <p:cNvPr id="338" name="Google Shape;338;p30"/>
          <p:cNvSpPr txBox="1"/>
          <p:nvPr>
            <p:ph idx="1" type="body"/>
          </p:nvPr>
        </p:nvSpPr>
        <p:spPr>
          <a:xfrm>
            <a:off x="594325" y="1849200"/>
            <a:ext cx="5013000" cy="1117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SzPts val="1100"/>
              <a:buChar char="●"/>
            </a:pPr>
            <a:r>
              <a:rPr lang="en-GB" sz="1100"/>
              <a:t>For discovering relationship between most purchased items against each transaction</a:t>
            </a:r>
            <a:r>
              <a:rPr lang="en-GB" sz="1100"/>
              <a:t>. </a:t>
            </a:r>
            <a:endParaRPr sz="1100"/>
          </a:p>
          <a:p>
            <a:pPr indent="-298450" lvl="0" marL="457200" rtl="0" algn="just">
              <a:spcBef>
                <a:spcPts val="0"/>
              </a:spcBef>
              <a:spcAft>
                <a:spcPts val="0"/>
              </a:spcAft>
              <a:buSzPts val="1100"/>
              <a:buChar char="●"/>
            </a:pPr>
            <a:r>
              <a:rPr lang="en-GB" sz="1100"/>
              <a:t>Strategy was  to count the most frequent itemsets appearing in each transaction, converting each into matrix and finally applied Apriori Algorithm</a:t>
            </a:r>
            <a:endParaRPr sz="1100"/>
          </a:p>
        </p:txBody>
      </p:sp>
      <p:pic>
        <p:nvPicPr>
          <p:cNvPr id="339" name="Google Shape;339;p30"/>
          <p:cNvPicPr preferRelativeResize="0"/>
          <p:nvPr/>
        </p:nvPicPr>
        <p:blipFill>
          <a:blip r:embed="rId3">
            <a:alphaModFix/>
          </a:blip>
          <a:stretch>
            <a:fillRect/>
          </a:stretch>
        </p:blipFill>
        <p:spPr>
          <a:xfrm>
            <a:off x="5803575" y="1173125"/>
            <a:ext cx="3257451" cy="2797250"/>
          </a:xfrm>
          <a:prstGeom prst="rect">
            <a:avLst/>
          </a:prstGeom>
          <a:noFill/>
          <a:ln>
            <a:noFill/>
          </a:ln>
        </p:spPr>
      </p:pic>
      <p:pic>
        <p:nvPicPr>
          <p:cNvPr id="340" name="Google Shape;340;p30"/>
          <p:cNvPicPr preferRelativeResize="0"/>
          <p:nvPr/>
        </p:nvPicPr>
        <p:blipFill>
          <a:blip r:embed="rId4">
            <a:alphaModFix/>
          </a:blip>
          <a:stretch>
            <a:fillRect/>
          </a:stretch>
        </p:blipFill>
        <p:spPr>
          <a:xfrm>
            <a:off x="730000" y="3227050"/>
            <a:ext cx="4801200" cy="159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1"/>
          <p:cNvSpPr txBox="1"/>
          <p:nvPr>
            <p:ph type="title"/>
          </p:nvPr>
        </p:nvSpPr>
        <p:spPr>
          <a:xfrm>
            <a:off x="730000" y="1318650"/>
            <a:ext cx="3300900" cy="9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Demand Forecasting</a:t>
            </a:r>
            <a:endParaRPr b="0"/>
          </a:p>
        </p:txBody>
      </p:sp>
      <p:sp>
        <p:nvSpPr>
          <p:cNvPr id="346" name="Google Shape;346;p31"/>
          <p:cNvSpPr txBox="1"/>
          <p:nvPr>
            <p:ph idx="1" type="body"/>
          </p:nvPr>
        </p:nvSpPr>
        <p:spPr>
          <a:xfrm>
            <a:off x="730000" y="2272350"/>
            <a:ext cx="3300900" cy="265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Used Time Series Analysis for forecasting the product demand over period of next 90 days </a:t>
            </a:r>
            <a:endParaRPr sz="1100"/>
          </a:p>
          <a:p>
            <a:pPr indent="0" lvl="0" marL="0" rtl="0" algn="just">
              <a:spcBef>
                <a:spcPts val="1600"/>
              </a:spcBef>
              <a:spcAft>
                <a:spcPts val="0"/>
              </a:spcAft>
              <a:buNone/>
            </a:pPr>
            <a:r>
              <a:rPr lang="en-GB" sz="1100"/>
              <a:t>Variable: Variables used are item number, order date and order quantity </a:t>
            </a:r>
            <a:endParaRPr sz="1100"/>
          </a:p>
          <a:p>
            <a:pPr indent="0" lvl="0" marL="0" rtl="0" algn="just">
              <a:spcBef>
                <a:spcPts val="1600"/>
              </a:spcBef>
              <a:spcAft>
                <a:spcPts val="1600"/>
              </a:spcAft>
              <a:buNone/>
            </a:pPr>
            <a:r>
              <a:rPr lang="en-GB" sz="1100"/>
              <a:t>Result:   </a:t>
            </a:r>
            <a:r>
              <a:rPr lang="en-GB" sz="1100"/>
              <a:t>Achieved</a:t>
            </a:r>
            <a:r>
              <a:rPr lang="en-GB" sz="1100"/>
              <a:t> 20%  Mean Absolute Percentage Error which tells % predictions differ from the true value: </a:t>
            </a:r>
            <a:endParaRPr sz="1100"/>
          </a:p>
        </p:txBody>
      </p:sp>
      <p:pic>
        <p:nvPicPr>
          <p:cNvPr id="347" name="Google Shape;347;p31"/>
          <p:cNvPicPr preferRelativeResize="0"/>
          <p:nvPr/>
        </p:nvPicPr>
        <p:blipFill>
          <a:blip r:embed="rId3">
            <a:alphaModFix/>
          </a:blip>
          <a:stretch>
            <a:fillRect/>
          </a:stretch>
        </p:blipFill>
        <p:spPr>
          <a:xfrm>
            <a:off x="4133550" y="1853625"/>
            <a:ext cx="4808298" cy="190218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2"/>
          <p:cNvSpPr txBox="1"/>
          <p:nvPr>
            <p:ph type="title"/>
          </p:nvPr>
        </p:nvSpPr>
        <p:spPr>
          <a:xfrm>
            <a:off x="730000" y="1318650"/>
            <a:ext cx="3300900" cy="9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Revenue</a:t>
            </a:r>
            <a:r>
              <a:rPr lang="en-GB"/>
              <a:t> Forecasting</a:t>
            </a:r>
            <a:endParaRPr b="0"/>
          </a:p>
        </p:txBody>
      </p:sp>
      <p:sp>
        <p:nvSpPr>
          <p:cNvPr id="353" name="Google Shape;353;p32"/>
          <p:cNvSpPr txBox="1"/>
          <p:nvPr>
            <p:ph idx="1" type="body"/>
          </p:nvPr>
        </p:nvSpPr>
        <p:spPr>
          <a:xfrm>
            <a:off x="730000" y="2272350"/>
            <a:ext cx="3300900" cy="2652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Used Time Series Analysis for forecasting the Revenue over period of next 90 days </a:t>
            </a:r>
            <a:endParaRPr sz="1100"/>
          </a:p>
          <a:p>
            <a:pPr indent="0" lvl="0" marL="0" rtl="0" algn="just">
              <a:spcBef>
                <a:spcPts val="1600"/>
              </a:spcBef>
              <a:spcAft>
                <a:spcPts val="0"/>
              </a:spcAft>
              <a:buNone/>
            </a:pPr>
            <a:r>
              <a:rPr lang="en-GB" sz="1100"/>
              <a:t>Variable: Variables used are item number, order date, Selling Price, Order Qty used to derive the Revenue</a:t>
            </a:r>
            <a:endParaRPr sz="1100"/>
          </a:p>
          <a:p>
            <a:pPr indent="0" lvl="0" marL="0" rtl="0" algn="just">
              <a:spcBef>
                <a:spcPts val="1600"/>
              </a:spcBef>
              <a:spcAft>
                <a:spcPts val="1600"/>
              </a:spcAft>
              <a:buNone/>
            </a:pPr>
            <a:r>
              <a:rPr lang="en-GB" sz="1100"/>
              <a:t>Result:   Achieved 15%  Mean Absolute Percentage Error which tells % predictions differ from the true value: </a:t>
            </a:r>
            <a:endParaRPr sz="1100"/>
          </a:p>
        </p:txBody>
      </p:sp>
      <p:pic>
        <p:nvPicPr>
          <p:cNvPr id="354" name="Google Shape;354;p32"/>
          <p:cNvPicPr preferRelativeResize="0"/>
          <p:nvPr/>
        </p:nvPicPr>
        <p:blipFill>
          <a:blip r:embed="rId3">
            <a:alphaModFix/>
          </a:blip>
          <a:stretch>
            <a:fillRect/>
          </a:stretch>
        </p:blipFill>
        <p:spPr>
          <a:xfrm>
            <a:off x="4172100" y="1698825"/>
            <a:ext cx="4808299" cy="233452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3"/>
          <p:cNvSpPr txBox="1"/>
          <p:nvPr>
            <p:ph type="title"/>
          </p:nvPr>
        </p:nvSpPr>
        <p:spPr>
          <a:xfrm>
            <a:off x="730000" y="1318650"/>
            <a:ext cx="33009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Decision Tree</a:t>
            </a:r>
            <a:endParaRPr b="0"/>
          </a:p>
        </p:txBody>
      </p:sp>
      <p:sp>
        <p:nvSpPr>
          <p:cNvPr id="360" name="Google Shape;360;p33"/>
          <p:cNvSpPr txBox="1"/>
          <p:nvPr>
            <p:ph idx="1" type="body"/>
          </p:nvPr>
        </p:nvSpPr>
        <p:spPr>
          <a:xfrm>
            <a:off x="730000" y="2043750"/>
            <a:ext cx="3300900" cy="235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T</a:t>
            </a:r>
            <a:r>
              <a:rPr lang="en-GB" sz="1100"/>
              <a:t>o find the optimum path for delivering products from specific Depot to Specific ZIP</a:t>
            </a:r>
            <a:endParaRPr sz="1100"/>
          </a:p>
          <a:p>
            <a:pPr indent="0" lvl="0" marL="0" rtl="0" algn="just">
              <a:spcBef>
                <a:spcPts val="1600"/>
              </a:spcBef>
              <a:spcAft>
                <a:spcPts val="0"/>
              </a:spcAft>
              <a:buNone/>
            </a:pPr>
            <a:r>
              <a:rPr lang="en-GB" sz="1100"/>
              <a:t>Variable: Depot number, Ship to ZIP &amp; Item Number</a:t>
            </a:r>
            <a:endParaRPr sz="1100"/>
          </a:p>
          <a:p>
            <a:pPr indent="0" lvl="0" marL="0" rtl="0" algn="just">
              <a:lnSpc>
                <a:spcPct val="100000"/>
              </a:lnSpc>
              <a:spcBef>
                <a:spcPts val="1600"/>
              </a:spcBef>
              <a:spcAft>
                <a:spcPts val="0"/>
              </a:spcAft>
              <a:buNone/>
            </a:pPr>
            <a:r>
              <a:rPr lang="en-GB" sz="1100"/>
              <a:t>Result: </a:t>
            </a:r>
            <a:r>
              <a:rPr lang="en-GB" sz="1100"/>
              <a:t> </a:t>
            </a:r>
            <a:endParaRPr sz="1100"/>
          </a:p>
          <a:p>
            <a:pPr indent="-298450" lvl="0" marL="457200" rtl="0" algn="just">
              <a:lnSpc>
                <a:spcPct val="100000"/>
              </a:lnSpc>
              <a:spcBef>
                <a:spcPts val="0"/>
              </a:spcBef>
              <a:spcAft>
                <a:spcPts val="0"/>
              </a:spcAft>
              <a:buSzPts val="1100"/>
              <a:buChar char="●"/>
            </a:pPr>
            <a:r>
              <a:rPr lang="en-GB" sz="1100"/>
              <a:t>Achieved 96% accuracy</a:t>
            </a:r>
            <a:r>
              <a:rPr lang="en-GB" sz="1100"/>
              <a:t>  </a:t>
            </a:r>
            <a:endParaRPr sz="1100"/>
          </a:p>
          <a:p>
            <a:pPr indent="-298450" lvl="0" marL="457200" rtl="0" algn="just">
              <a:lnSpc>
                <a:spcPct val="100000"/>
              </a:lnSpc>
              <a:spcBef>
                <a:spcPts val="0"/>
              </a:spcBef>
              <a:spcAft>
                <a:spcPts val="0"/>
              </a:spcAft>
              <a:buSzPts val="1100"/>
              <a:buChar char="●"/>
            </a:pPr>
            <a:r>
              <a:rPr lang="en-GB" sz="1100"/>
              <a:t>P-Value &lt; 2.2e-16 </a:t>
            </a:r>
            <a:endParaRPr sz="1100"/>
          </a:p>
          <a:p>
            <a:pPr indent="0" lvl="0" marL="0" rtl="0" algn="just">
              <a:lnSpc>
                <a:spcPct val="100000"/>
              </a:lnSpc>
              <a:spcBef>
                <a:spcPts val="0"/>
              </a:spcBef>
              <a:spcAft>
                <a:spcPts val="0"/>
              </a:spcAft>
              <a:buNone/>
            </a:pPr>
            <a:r>
              <a:t/>
            </a:r>
            <a:endParaRPr sz="1100"/>
          </a:p>
          <a:p>
            <a:pPr indent="0" lvl="0" marL="0" rtl="0" algn="just">
              <a:spcBef>
                <a:spcPts val="0"/>
              </a:spcBef>
              <a:spcAft>
                <a:spcPts val="1600"/>
              </a:spcAft>
              <a:buNone/>
            </a:pPr>
            <a:r>
              <a:rPr lang="en-GB" sz="1100"/>
              <a:t>Performance Metrics : Accuracy, Confusion matrix, P-Value</a:t>
            </a:r>
            <a:endParaRPr sz="1100"/>
          </a:p>
        </p:txBody>
      </p:sp>
      <p:pic>
        <p:nvPicPr>
          <p:cNvPr id="361" name="Google Shape;361;p33"/>
          <p:cNvPicPr preferRelativeResize="0"/>
          <p:nvPr/>
        </p:nvPicPr>
        <p:blipFill>
          <a:blip r:embed="rId3">
            <a:alphaModFix/>
          </a:blip>
          <a:stretch>
            <a:fillRect/>
          </a:stretch>
        </p:blipFill>
        <p:spPr>
          <a:xfrm>
            <a:off x="4668250" y="733750"/>
            <a:ext cx="4282473" cy="4365728"/>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4"/>
          <p:cNvSpPr txBox="1"/>
          <p:nvPr>
            <p:ph type="title"/>
          </p:nvPr>
        </p:nvSpPr>
        <p:spPr>
          <a:xfrm>
            <a:off x="730000" y="1318650"/>
            <a:ext cx="37311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r>
              <a:rPr lang="en-GB"/>
              <a:t>aïve </a:t>
            </a:r>
            <a:r>
              <a:rPr lang="en-GB"/>
              <a:t>Bayes Classifier</a:t>
            </a:r>
            <a:endParaRPr b="0"/>
          </a:p>
        </p:txBody>
      </p:sp>
      <p:sp>
        <p:nvSpPr>
          <p:cNvPr id="367" name="Google Shape;367;p34"/>
          <p:cNvSpPr txBox="1"/>
          <p:nvPr>
            <p:ph idx="1" type="body"/>
          </p:nvPr>
        </p:nvSpPr>
        <p:spPr>
          <a:xfrm>
            <a:off x="730000" y="2043750"/>
            <a:ext cx="3300900" cy="2358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To Classify Depot number based on State, Item numbers and Item Categories</a:t>
            </a:r>
            <a:endParaRPr sz="1100"/>
          </a:p>
          <a:p>
            <a:pPr indent="0" lvl="0" marL="0" rtl="0" algn="just">
              <a:spcBef>
                <a:spcPts val="1600"/>
              </a:spcBef>
              <a:spcAft>
                <a:spcPts val="0"/>
              </a:spcAft>
              <a:buNone/>
            </a:pPr>
            <a:r>
              <a:rPr lang="en-GB" sz="1100"/>
              <a:t>Variable: Depot number, Ship to ZIP, Ship to State  Item Category &amp; Item Number</a:t>
            </a:r>
            <a:endParaRPr sz="1100"/>
          </a:p>
          <a:p>
            <a:pPr indent="0" lvl="0" marL="0" rtl="0" algn="just">
              <a:lnSpc>
                <a:spcPct val="100000"/>
              </a:lnSpc>
              <a:spcBef>
                <a:spcPts val="1600"/>
              </a:spcBef>
              <a:spcAft>
                <a:spcPts val="0"/>
              </a:spcAft>
              <a:buNone/>
            </a:pPr>
            <a:r>
              <a:rPr lang="en-GB" sz="1100"/>
              <a:t>Result</a:t>
            </a:r>
            <a:r>
              <a:rPr lang="en-GB" sz="1100"/>
              <a:t>:  </a:t>
            </a:r>
            <a:endParaRPr sz="1100"/>
          </a:p>
          <a:p>
            <a:pPr indent="-298450" lvl="0" marL="457200" rtl="0" algn="just">
              <a:lnSpc>
                <a:spcPct val="100000"/>
              </a:lnSpc>
              <a:spcBef>
                <a:spcPts val="0"/>
              </a:spcBef>
              <a:spcAft>
                <a:spcPts val="0"/>
              </a:spcAft>
              <a:buSzPts val="1100"/>
              <a:buChar char="●"/>
            </a:pPr>
            <a:r>
              <a:rPr lang="en-GB" sz="1100"/>
              <a:t>Achieved 97% accuracy  </a:t>
            </a:r>
            <a:endParaRPr sz="1100"/>
          </a:p>
          <a:p>
            <a:pPr indent="-298450" lvl="0" marL="457200" rtl="0" algn="just">
              <a:lnSpc>
                <a:spcPct val="100000"/>
              </a:lnSpc>
              <a:spcBef>
                <a:spcPts val="0"/>
              </a:spcBef>
              <a:spcAft>
                <a:spcPts val="0"/>
              </a:spcAft>
              <a:buSzPts val="1100"/>
              <a:buChar char="●"/>
            </a:pPr>
            <a:r>
              <a:rPr lang="en-GB" sz="1100"/>
              <a:t>P-Value &lt; 2.2e-16 </a:t>
            </a:r>
            <a:endParaRPr sz="1100"/>
          </a:p>
          <a:p>
            <a:pPr indent="0" lvl="0" marL="457200" rtl="0" algn="just">
              <a:lnSpc>
                <a:spcPct val="100000"/>
              </a:lnSpc>
              <a:spcBef>
                <a:spcPts val="0"/>
              </a:spcBef>
              <a:spcAft>
                <a:spcPts val="0"/>
              </a:spcAft>
              <a:buNone/>
            </a:pPr>
            <a:r>
              <a:t/>
            </a:r>
            <a:endParaRPr sz="1100"/>
          </a:p>
          <a:p>
            <a:pPr indent="0" lvl="0" marL="0" rtl="0" algn="just">
              <a:spcBef>
                <a:spcPts val="0"/>
              </a:spcBef>
              <a:spcAft>
                <a:spcPts val="1600"/>
              </a:spcAft>
              <a:buNone/>
            </a:pPr>
            <a:r>
              <a:rPr lang="en-GB" sz="1100"/>
              <a:t>Performance Metrics : Accuracy, Confusion matrix, P-Value</a:t>
            </a:r>
            <a:endParaRPr sz="1100"/>
          </a:p>
        </p:txBody>
      </p:sp>
      <p:pic>
        <p:nvPicPr>
          <p:cNvPr id="368" name="Google Shape;368;p34"/>
          <p:cNvPicPr preferRelativeResize="0"/>
          <p:nvPr/>
        </p:nvPicPr>
        <p:blipFill>
          <a:blip r:embed="rId3">
            <a:alphaModFix/>
          </a:blip>
          <a:stretch>
            <a:fillRect/>
          </a:stretch>
        </p:blipFill>
        <p:spPr>
          <a:xfrm>
            <a:off x="5260500" y="1044220"/>
            <a:ext cx="3731100" cy="346853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5"/>
          <p:cNvSpPr txBox="1"/>
          <p:nvPr>
            <p:ph type="title"/>
          </p:nvPr>
        </p:nvSpPr>
        <p:spPr>
          <a:xfrm>
            <a:off x="730000" y="1318650"/>
            <a:ext cx="3731100" cy="6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Regression Analysis</a:t>
            </a:r>
            <a:endParaRPr b="0"/>
          </a:p>
        </p:txBody>
      </p:sp>
      <p:sp>
        <p:nvSpPr>
          <p:cNvPr id="374" name="Google Shape;374;p35"/>
          <p:cNvSpPr txBox="1"/>
          <p:nvPr>
            <p:ph idx="1" type="body"/>
          </p:nvPr>
        </p:nvSpPr>
        <p:spPr>
          <a:xfrm>
            <a:off x="730000" y="2032550"/>
            <a:ext cx="3976500" cy="277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Used M</a:t>
            </a:r>
            <a:r>
              <a:rPr lang="en-GB" sz="1100"/>
              <a:t>ultivariate</a:t>
            </a:r>
            <a:r>
              <a:rPr lang="en-GB" sz="1100"/>
              <a:t> Linear Regression to predict the depot on the basis of multiple </a:t>
            </a:r>
            <a:r>
              <a:rPr lang="en-GB" sz="1100"/>
              <a:t>coefficient</a:t>
            </a:r>
            <a:r>
              <a:rPr lang="en-GB" sz="1100"/>
              <a:t>/features</a:t>
            </a:r>
            <a:endParaRPr sz="1100"/>
          </a:p>
          <a:p>
            <a:pPr indent="0" lvl="0" marL="0" rtl="0" algn="just">
              <a:spcBef>
                <a:spcPts val="1600"/>
              </a:spcBef>
              <a:spcAft>
                <a:spcPts val="0"/>
              </a:spcAft>
              <a:buNone/>
            </a:pPr>
            <a:r>
              <a:rPr lang="en-GB" sz="1100"/>
              <a:t>Variable: Depot number, Ship to ZIP, Ship to State  &amp; Item Number</a:t>
            </a:r>
            <a:endParaRPr sz="1100"/>
          </a:p>
          <a:p>
            <a:pPr indent="0" lvl="0" marL="0" rtl="0" algn="just">
              <a:lnSpc>
                <a:spcPct val="100000"/>
              </a:lnSpc>
              <a:spcBef>
                <a:spcPts val="1600"/>
              </a:spcBef>
              <a:spcAft>
                <a:spcPts val="0"/>
              </a:spcAft>
              <a:buNone/>
            </a:pPr>
            <a:r>
              <a:rPr lang="en-GB" sz="1100"/>
              <a:t>Result :  </a:t>
            </a:r>
            <a:endParaRPr sz="1100"/>
          </a:p>
          <a:p>
            <a:pPr indent="-298450" lvl="0" marL="457200" rtl="0" algn="just">
              <a:lnSpc>
                <a:spcPct val="100000"/>
              </a:lnSpc>
              <a:spcBef>
                <a:spcPts val="0"/>
              </a:spcBef>
              <a:spcAft>
                <a:spcPts val="0"/>
              </a:spcAft>
              <a:buSzPts val="1100"/>
              <a:buChar char="●"/>
            </a:pPr>
            <a:r>
              <a:rPr lang="en-GB" sz="1100"/>
              <a:t>R-Squared - 1 </a:t>
            </a:r>
            <a:endParaRPr sz="1100"/>
          </a:p>
          <a:p>
            <a:pPr indent="-298450" lvl="0" marL="457200" rtl="0" algn="just">
              <a:lnSpc>
                <a:spcPct val="100000"/>
              </a:lnSpc>
              <a:spcBef>
                <a:spcPts val="0"/>
              </a:spcBef>
              <a:spcAft>
                <a:spcPts val="0"/>
              </a:spcAft>
              <a:buSzPts val="1100"/>
              <a:buChar char="●"/>
            </a:pPr>
            <a:r>
              <a:rPr lang="en-GB" sz="1100"/>
              <a:t>P-Value &lt; </a:t>
            </a:r>
            <a:r>
              <a:rPr lang="en-GB" sz="1100"/>
              <a:t>2.2e-16</a:t>
            </a:r>
            <a:r>
              <a:rPr lang="en-GB" sz="1100"/>
              <a:t> </a:t>
            </a:r>
            <a:endParaRPr sz="1100"/>
          </a:p>
          <a:p>
            <a:pPr indent="-298450" lvl="0" marL="457200" rtl="0" algn="just">
              <a:lnSpc>
                <a:spcPct val="100000"/>
              </a:lnSpc>
              <a:spcBef>
                <a:spcPts val="0"/>
              </a:spcBef>
              <a:spcAft>
                <a:spcPts val="0"/>
              </a:spcAft>
              <a:buSzPts val="1100"/>
              <a:buChar char="●"/>
            </a:pPr>
            <a:r>
              <a:rPr lang="en-GB" sz="1100"/>
              <a:t>Residual Standard Error = 3</a:t>
            </a:r>
            <a:r>
              <a:rPr lang="en-GB" sz="1100"/>
              <a:t>.083e-08</a:t>
            </a:r>
            <a:endParaRPr sz="1100"/>
          </a:p>
          <a:p>
            <a:pPr indent="0" lvl="0" marL="457200" rtl="0" algn="just">
              <a:lnSpc>
                <a:spcPct val="100000"/>
              </a:lnSpc>
              <a:spcBef>
                <a:spcPts val="0"/>
              </a:spcBef>
              <a:spcAft>
                <a:spcPts val="0"/>
              </a:spcAft>
              <a:buNone/>
            </a:pPr>
            <a:r>
              <a:t/>
            </a:r>
            <a:endParaRPr sz="1100"/>
          </a:p>
          <a:p>
            <a:pPr indent="0" lvl="0" marL="0" rtl="0" algn="just">
              <a:spcBef>
                <a:spcPts val="0"/>
              </a:spcBef>
              <a:spcAft>
                <a:spcPts val="1600"/>
              </a:spcAft>
              <a:buNone/>
            </a:pPr>
            <a:r>
              <a:rPr lang="en-GB" sz="1100"/>
              <a:t>Performance Metrics : </a:t>
            </a:r>
            <a:r>
              <a:rPr lang="en-GB" sz="1100"/>
              <a:t>R-Squared</a:t>
            </a:r>
            <a:r>
              <a:rPr lang="en-GB" sz="1100"/>
              <a:t>, </a:t>
            </a:r>
            <a:r>
              <a:rPr lang="en-GB" sz="1100"/>
              <a:t>Residual Standard Error</a:t>
            </a:r>
            <a:r>
              <a:rPr lang="en-GB" sz="1100"/>
              <a:t> </a:t>
            </a:r>
            <a:endParaRPr sz="1100"/>
          </a:p>
        </p:txBody>
      </p:sp>
      <p:pic>
        <p:nvPicPr>
          <p:cNvPr id="375" name="Google Shape;375;p35"/>
          <p:cNvPicPr preferRelativeResize="0"/>
          <p:nvPr/>
        </p:nvPicPr>
        <p:blipFill>
          <a:blip r:embed="rId3">
            <a:alphaModFix/>
          </a:blip>
          <a:stretch>
            <a:fillRect/>
          </a:stretch>
        </p:blipFill>
        <p:spPr>
          <a:xfrm>
            <a:off x="5625275" y="1418300"/>
            <a:ext cx="3124200" cy="3457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6"/>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b="0"/>
          </a:p>
        </p:txBody>
      </p:sp>
      <p:sp>
        <p:nvSpPr>
          <p:cNvPr id="381" name="Google Shape;381;p36"/>
          <p:cNvSpPr txBox="1"/>
          <p:nvPr>
            <p:ph idx="1" type="body"/>
          </p:nvPr>
        </p:nvSpPr>
        <p:spPr>
          <a:xfrm>
            <a:off x="730000" y="2378175"/>
            <a:ext cx="3238200" cy="17457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GB"/>
              <a:t>To develop real time interactive web application in R shiny</a:t>
            </a:r>
            <a:endParaRPr/>
          </a:p>
          <a:p>
            <a:pPr indent="-311150" lvl="0" marL="457200" rtl="0" algn="just">
              <a:spcBef>
                <a:spcPts val="0"/>
              </a:spcBef>
              <a:spcAft>
                <a:spcPts val="0"/>
              </a:spcAft>
              <a:buSzPts val="1300"/>
              <a:buChar char="●"/>
            </a:pPr>
            <a:r>
              <a:rPr lang="en-GB"/>
              <a:t>To use </a:t>
            </a:r>
            <a:r>
              <a:rPr lang="en-GB"/>
              <a:t>Artificial</a:t>
            </a:r>
            <a:r>
              <a:rPr lang="en-GB"/>
              <a:t> Neural Network for finding the right depot based on logistic provider cost</a:t>
            </a:r>
            <a:endParaRPr/>
          </a:p>
        </p:txBody>
      </p:sp>
      <p:pic>
        <p:nvPicPr>
          <p:cNvPr id="382" name="Google Shape;382;p36"/>
          <p:cNvPicPr preferRelativeResize="0"/>
          <p:nvPr/>
        </p:nvPicPr>
        <p:blipFill>
          <a:blip r:embed="rId3">
            <a:alphaModFix/>
          </a:blip>
          <a:stretch>
            <a:fillRect/>
          </a:stretch>
        </p:blipFill>
        <p:spPr>
          <a:xfrm>
            <a:off x="4332200" y="835975"/>
            <a:ext cx="4446500" cy="380042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19"/>
          <p:cNvSpPr txBox="1"/>
          <p:nvPr>
            <p:ph idx="4294967295" type="subTitle"/>
          </p:nvPr>
        </p:nvSpPr>
        <p:spPr>
          <a:xfrm>
            <a:off x="699700" y="1478302"/>
            <a:ext cx="3361500" cy="37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200"/>
              <a:t>Principal, Data Analytics &amp; Strategy @ Caserta</a:t>
            </a:r>
            <a:endParaRPr b="1" sz="1200"/>
          </a:p>
        </p:txBody>
      </p:sp>
      <p:sp>
        <p:nvSpPr>
          <p:cNvPr id="210" name="Google Shape;210;p19"/>
          <p:cNvSpPr txBox="1"/>
          <p:nvPr>
            <p:ph type="title"/>
          </p:nvPr>
        </p:nvSpPr>
        <p:spPr>
          <a:xfrm>
            <a:off x="730000" y="1815050"/>
            <a:ext cx="3300900" cy="5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Douglas B. Laney</a:t>
            </a:r>
            <a:endParaRPr/>
          </a:p>
        </p:txBody>
      </p:sp>
      <p:sp>
        <p:nvSpPr>
          <p:cNvPr id="211" name="Google Shape;211;p19"/>
          <p:cNvSpPr txBox="1"/>
          <p:nvPr>
            <p:ph idx="1" type="body"/>
          </p:nvPr>
        </p:nvSpPr>
        <p:spPr>
          <a:xfrm>
            <a:off x="721225" y="2328050"/>
            <a:ext cx="4128900" cy="205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050">
                <a:solidFill>
                  <a:srgbClr val="000000"/>
                </a:solidFill>
                <a:highlight>
                  <a:srgbClr val="FFFFFF"/>
                </a:highlight>
                <a:latin typeface="Roboto"/>
                <a:ea typeface="Roboto"/>
                <a:cs typeface="Roboto"/>
                <a:sym typeface="Roboto"/>
              </a:rPr>
              <a:t>Douglas Laney leads the data and analytics strategy practice with the consultancy, Caserta. Formerly he was a vice president and distinguished analyst with Gartner's Chief Data Officer (CDO) research and advisory practice. He is an accomplished practitioner and recognized authority on data and analytics strategy, and is a three-time recipient of Gartner's annual Thought Leadership Award, and is regularly considered one of the top global influencers these topics. Today, Mr. Laney is also a visiting professor at the University of Illinois Gies School of Business where he teaches graduate-level courses on analytics and infonomics.</a:t>
            </a:r>
            <a:endParaRPr sz="1100"/>
          </a:p>
        </p:txBody>
      </p:sp>
      <p:pic>
        <p:nvPicPr>
          <p:cNvPr id="212" name="Google Shape;212;p19"/>
          <p:cNvPicPr preferRelativeResize="0"/>
          <p:nvPr/>
        </p:nvPicPr>
        <p:blipFill>
          <a:blip r:embed="rId3">
            <a:alphaModFix/>
          </a:blip>
          <a:stretch>
            <a:fillRect/>
          </a:stretch>
        </p:blipFill>
        <p:spPr>
          <a:xfrm>
            <a:off x="5766900" y="959900"/>
            <a:ext cx="3300900" cy="3300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386" name="Shape 386"/>
        <p:cNvGrpSpPr/>
        <p:nvPr/>
      </p:nvGrpSpPr>
      <p:grpSpPr>
        <a:xfrm>
          <a:off x="0" y="0"/>
          <a:ext cx="0" cy="0"/>
          <a:chOff x="0" y="0"/>
          <a:chExt cx="0" cy="0"/>
        </a:xfrm>
      </p:grpSpPr>
      <p:sp>
        <p:nvSpPr>
          <p:cNvPr id="387" name="Google Shape;387;p37"/>
          <p:cNvSpPr txBox="1"/>
          <p:nvPr>
            <p:ph type="title"/>
          </p:nvPr>
        </p:nvSpPr>
        <p:spPr>
          <a:xfrm>
            <a:off x="729450" y="1322450"/>
            <a:ext cx="76884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Conclusion</a:t>
            </a:r>
            <a:endParaRPr sz="3000"/>
          </a:p>
        </p:txBody>
      </p:sp>
      <p:sp>
        <p:nvSpPr>
          <p:cNvPr id="388" name="Google Shape;388;p37"/>
          <p:cNvSpPr txBox="1"/>
          <p:nvPr>
            <p:ph idx="4294967295" type="body"/>
          </p:nvPr>
        </p:nvSpPr>
        <p:spPr>
          <a:xfrm>
            <a:off x="729450" y="2322875"/>
            <a:ext cx="8144700" cy="2170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FFFFFF"/>
              </a:buClr>
              <a:buSzPts val="1800"/>
              <a:buChar char="●"/>
            </a:pPr>
            <a:r>
              <a:rPr lang="en-GB" sz="1800">
                <a:solidFill>
                  <a:srgbClr val="FFFFFF"/>
                </a:solidFill>
              </a:rPr>
              <a:t>Our Model is able to find out the strong relationship between frequent purchase products in each department.</a:t>
            </a:r>
            <a:endParaRPr sz="1800">
              <a:solidFill>
                <a:srgbClr val="FFFFFF"/>
              </a:solidFill>
            </a:endParaRPr>
          </a:p>
          <a:p>
            <a:pPr indent="-342900" lvl="0" marL="457200" rtl="0" algn="just">
              <a:spcBef>
                <a:spcPts val="0"/>
              </a:spcBef>
              <a:spcAft>
                <a:spcPts val="0"/>
              </a:spcAft>
              <a:buClr>
                <a:srgbClr val="FFFFFF"/>
              </a:buClr>
              <a:buSzPts val="1800"/>
              <a:buChar char="●"/>
            </a:pPr>
            <a:r>
              <a:rPr lang="en-GB" sz="1800">
                <a:solidFill>
                  <a:srgbClr val="FFFFFF"/>
                </a:solidFill>
              </a:rPr>
              <a:t>We were able to forecast the order quantity and revenue for next 90 days.</a:t>
            </a:r>
            <a:endParaRPr sz="1800">
              <a:solidFill>
                <a:srgbClr val="FFFFFF"/>
              </a:solidFill>
            </a:endParaRPr>
          </a:p>
          <a:p>
            <a:pPr indent="-342900" lvl="0" marL="457200" rtl="0" algn="just">
              <a:spcBef>
                <a:spcPts val="0"/>
              </a:spcBef>
              <a:spcAft>
                <a:spcPts val="0"/>
              </a:spcAft>
              <a:buClr>
                <a:srgbClr val="FFFFFF"/>
              </a:buClr>
              <a:buSzPts val="1800"/>
              <a:buChar char="●"/>
            </a:pPr>
            <a:r>
              <a:rPr lang="en-GB" sz="1800">
                <a:solidFill>
                  <a:srgbClr val="FFFFFF"/>
                </a:solidFill>
              </a:rPr>
              <a:t>Clustered item categories into grouped depot numbers. </a:t>
            </a:r>
            <a:endParaRPr sz="1800">
              <a:solidFill>
                <a:srgbClr val="FFFFFF"/>
              </a:solidFill>
            </a:endParaRPr>
          </a:p>
          <a:p>
            <a:pPr indent="-342900" lvl="0" marL="457200" rtl="0" algn="just">
              <a:spcBef>
                <a:spcPts val="0"/>
              </a:spcBef>
              <a:spcAft>
                <a:spcPts val="0"/>
              </a:spcAft>
              <a:buClr>
                <a:srgbClr val="FFFFFF"/>
              </a:buClr>
              <a:buSzPts val="1800"/>
              <a:buChar char="●"/>
            </a:pPr>
            <a:r>
              <a:rPr lang="en-GB" sz="1800">
                <a:solidFill>
                  <a:srgbClr val="FFFFFF"/>
                </a:solidFill>
              </a:rPr>
              <a:t>Were able to predict the Dispatching Depot number based on order details.</a:t>
            </a:r>
            <a:endParaRPr sz="1800">
              <a:solidFill>
                <a:srgbClr val="FFFFFF"/>
              </a:solidFill>
            </a:endParaRPr>
          </a:p>
        </p:txBody>
      </p:sp>
      <p:pic>
        <p:nvPicPr>
          <p:cNvPr id="389" name="Google Shape;389;p37"/>
          <p:cNvPicPr preferRelativeResize="0"/>
          <p:nvPr/>
        </p:nvPicPr>
        <p:blipFill>
          <a:blip r:embed="rId3">
            <a:alphaModFix/>
          </a:blip>
          <a:stretch>
            <a:fillRect/>
          </a:stretch>
        </p:blipFill>
        <p:spPr>
          <a:xfrm>
            <a:off x="6139025" y="404625"/>
            <a:ext cx="2356200" cy="176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705550" y="618800"/>
            <a:ext cx="20712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b="0"/>
          </a:p>
        </p:txBody>
      </p:sp>
      <p:sp>
        <p:nvSpPr>
          <p:cNvPr id="395" name="Google Shape;395;p38"/>
          <p:cNvSpPr txBox="1"/>
          <p:nvPr/>
        </p:nvSpPr>
        <p:spPr>
          <a:xfrm>
            <a:off x="5218050" y="4462200"/>
            <a:ext cx="1843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t>Business Intelligence Engineer</a:t>
            </a:r>
            <a:endParaRPr b="1" sz="800"/>
          </a:p>
        </p:txBody>
      </p:sp>
      <p:sp>
        <p:nvSpPr>
          <p:cNvPr id="396" name="Google Shape;396;p38"/>
          <p:cNvSpPr txBox="1"/>
          <p:nvPr/>
        </p:nvSpPr>
        <p:spPr>
          <a:xfrm>
            <a:off x="5291352" y="469922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Amal Sharma</a:t>
            </a:r>
            <a:endParaRPr/>
          </a:p>
        </p:txBody>
      </p:sp>
      <p:pic>
        <p:nvPicPr>
          <p:cNvPr id="397" name="Google Shape;397;p38"/>
          <p:cNvPicPr preferRelativeResize="0"/>
          <p:nvPr/>
        </p:nvPicPr>
        <p:blipFill rotWithShape="1">
          <a:blip r:embed="rId3">
            <a:alphaModFix/>
          </a:blip>
          <a:srcRect b="0" l="4489" r="0" t="0"/>
          <a:stretch/>
        </p:blipFill>
        <p:spPr>
          <a:xfrm>
            <a:off x="1352950" y="1418141"/>
            <a:ext cx="1843500" cy="3040634"/>
          </a:xfrm>
          <a:prstGeom prst="rect">
            <a:avLst/>
          </a:prstGeom>
          <a:noFill/>
          <a:ln cap="flat" cmpd="sng" w="19050">
            <a:solidFill>
              <a:schemeClr val="dk2"/>
            </a:solidFill>
            <a:prstDash val="solid"/>
            <a:round/>
            <a:headEnd len="sm" w="sm" type="none"/>
            <a:tailEnd len="sm" w="sm" type="none"/>
          </a:ln>
        </p:spPr>
      </p:pic>
      <p:pic>
        <p:nvPicPr>
          <p:cNvPr id="398" name="Google Shape;398;p38"/>
          <p:cNvPicPr preferRelativeResize="0"/>
          <p:nvPr/>
        </p:nvPicPr>
        <p:blipFill rotWithShape="1">
          <a:blip r:embed="rId4">
            <a:alphaModFix/>
          </a:blip>
          <a:srcRect b="0" l="5395" r="13959" t="0"/>
          <a:stretch/>
        </p:blipFill>
        <p:spPr>
          <a:xfrm>
            <a:off x="7078875" y="1421550"/>
            <a:ext cx="1912701" cy="3083025"/>
          </a:xfrm>
          <a:prstGeom prst="rect">
            <a:avLst/>
          </a:prstGeom>
          <a:noFill/>
          <a:ln cap="flat" cmpd="sng" w="19050">
            <a:solidFill>
              <a:schemeClr val="dk2"/>
            </a:solidFill>
            <a:prstDash val="solid"/>
            <a:round/>
            <a:headEnd len="sm" w="sm" type="none"/>
            <a:tailEnd len="sm" w="sm" type="none"/>
          </a:ln>
        </p:spPr>
      </p:pic>
      <p:sp>
        <p:nvSpPr>
          <p:cNvPr id="399" name="Google Shape;399;p38"/>
          <p:cNvSpPr txBox="1"/>
          <p:nvPr/>
        </p:nvSpPr>
        <p:spPr>
          <a:xfrm>
            <a:off x="7186650" y="4477225"/>
            <a:ext cx="1843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t>Date </a:t>
            </a:r>
            <a:r>
              <a:rPr b="1" lang="en-GB" sz="800"/>
              <a:t> Engineer</a:t>
            </a:r>
            <a:endParaRPr b="1" sz="800"/>
          </a:p>
        </p:txBody>
      </p:sp>
      <p:sp>
        <p:nvSpPr>
          <p:cNvPr id="400" name="Google Shape;400;p38"/>
          <p:cNvSpPr txBox="1"/>
          <p:nvPr/>
        </p:nvSpPr>
        <p:spPr>
          <a:xfrm>
            <a:off x="7186650" y="4699225"/>
            <a:ext cx="18435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Shivam Jakhanwal</a:t>
            </a:r>
            <a:endParaRPr/>
          </a:p>
        </p:txBody>
      </p:sp>
      <p:sp>
        <p:nvSpPr>
          <p:cNvPr id="401" name="Google Shape;401;p38"/>
          <p:cNvSpPr txBox="1"/>
          <p:nvPr/>
        </p:nvSpPr>
        <p:spPr>
          <a:xfrm>
            <a:off x="1279650" y="4440300"/>
            <a:ext cx="1843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t>Machine Learning</a:t>
            </a:r>
            <a:r>
              <a:rPr b="1" lang="en-GB" sz="800"/>
              <a:t> Engineer</a:t>
            </a:r>
            <a:endParaRPr b="1" sz="800"/>
          </a:p>
        </p:txBody>
      </p:sp>
      <p:sp>
        <p:nvSpPr>
          <p:cNvPr id="402" name="Google Shape;402;p38"/>
          <p:cNvSpPr txBox="1"/>
          <p:nvPr/>
        </p:nvSpPr>
        <p:spPr>
          <a:xfrm>
            <a:off x="1279650" y="4699225"/>
            <a:ext cx="18435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Aakash Kedia</a:t>
            </a:r>
            <a:endParaRPr/>
          </a:p>
        </p:txBody>
      </p:sp>
      <p:pic>
        <p:nvPicPr>
          <p:cNvPr id="403" name="Google Shape;403;p38"/>
          <p:cNvPicPr preferRelativeResize="0"/>
          <p:nvPr/>
        </p:nvPicPr>
        <p:blipFill rotWithShape="1">
          <a:blip r:embed="rId5">
            <a:alphaModFix/>
          </a:blip>
          <a:srcRect b="4900" l="44941" r="6445" t="31943"/>
          <a:stretch/>
        </p:blipFill>
        <p:spPr>
          <a:xfrm>
            <a:off x="5162500" y="1421550"/>
            <a:ext cx="1755288" cy="3040624"/>
          </a:xfrm>
          <a:prstGeom prst="rect">
            <a:avLst/>
          </a:prstGeom>
          <a:noFill/>
          <a:ln cap="flat" cmpd="sng" w="19050">
            <a:solidFill>
              <a:schemeClr val="dk2"/>
            </a:solidFill>
            <a:prstDash val="solid"/>
            <a:round/>
            <a:headEnd len="sm" w="sm" type="none"/>
            <a:tailEnd len="sm" w="sm" type="none"/>
          </a:ln>
        </p:spPr>
      </p:pic>
      <p:sp>
        <p:nvSpPr>
          <p:cNvPr id="404" name="Google Shape;404;p38"/>
          <p:cNvSpPr txBox="1"/>
          <p:nvPr/>
        </p:nvSpPr>
        <p:spPr>
          <a:xfrm>
            <a:off x="3285500" y="4440300"/>
            <a:ext cx="18435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800"/>
              <a:t>Data Scientist</a:t>
            </a:r>
            <a:endParaRPr b="1" sz="800"/>
          </a:p>
        </p:txBody>
      </p:sp>
      <p:sp>
        <p:nvSpPr>
          <p:cNvPr id="405" name="Google Shape;405;p38"/>
          <p:cNvSpPr txBox="1"/>
          <p:nvPr/>
        </p:nvSpPr>
        <p:spPr>
          <a:xfrm>
            <a:off x="3216300" y="4699225"/>
            <a:ext cx="20712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Phani Sai Kamal Lingam</a:t>
            </a:r>
            <a:endParaRPr/>
          </a:p>
        </p:txBody>
      </p:sp>
      <p:pic>
        <p:nvPicPr>
          <p:cNvPr id="406" name="Google Shape;406;p38"/>
          <p:cNvPicPr preferRelativeResize="0"/>
          <p:nvPr/>
        </p:nvPicPr>
        <p:blipFill rotWithShape="1">
          <a:blip r:embed="rId6">
            <a:alphaModFix/>
          </a:blip>
          <a:srcRect b="33672" l="29338" r="48749" t="25797"/>
          <a:stretch/>
        </p:blipFill>
        <p:spPr>
          <a:xfrm>
            <a:off x="3357525" y="1418150"/>
            <a:ext cx="1643899" cy="30406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9"/>
          <p:cNvSpPr txBox="1"/>
          <p:nvPr>
            <p:ph type="ctrTitle"/>
          </p:nvPr>
        </p:nvSpPr>
        <p:spPr>
          <a:xfrm>
            <a:off x="729450" y="1322450"/>
            <a:ext cx="3543000" cy="10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412" name="Google Shape;412;p39"/>
          <p:cNvSpPr txBox="1"/>
          <p:nvPr>
            <p:ph idx="1" type="subTitle"/>
          </p:nvPr>
        </p:nvSpPr>
        <p:spPr>
          <a:xfrm>
            <a:off x="729452" y="28796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 ?</a:t>
            </a:r>
            <a:endParaRPr/>
          </a:p>
        </p:txBody>
      </p:sp>
      <p:pic>
        <p:nvPicPr>
          <p:cNvPr id="413" name="Google Shape;413;p39"/>
          <p:cNvPicPr preferRelativeResize="0"/>
          <p:nvPr/>
        </p:nvPicPr>
        <p:blipFill>
          <a:blip r:embed="rId3">
            <a:alphaModFix/>
          </a:blip>
          <a:stretch>
            <a:fillRect/>
          </a:stretch>
        </p:blipFill>
        <p:spPr>
          <a:xfrm>
            <a:off x="4673775" y="778662"/>
            <a:ext cx="1804700" cy="1804700"/>
          </a:xfrm>
          <a:prstGeom prst="rect">
            <a:avLst/>
          </a:prstGeom>
          <a:noFill/>
          <a:ln>
            <a:noFill/>
          </a:ln>
        </p:spPr>
      </p:pic>
      <p:sp>
        <p:nvSpPr>
          <p:cNvPr id="414" name="Google Shape;414;p39"/>
          <p:cNvSpPr txBox="1"/>
          <p:nvPr/>
        </p:nvSpPr>
        <p:spPr>
          <a:xfrm>
            <a:off x="4730850" y="2501038"/>
            <a:ext cx="18435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Prof Shrikant Palkar</a:t>
            </a:r>
            <a:endParaRPr/>
          </a:p>
        </p:txBody>
      </p:sp>
      <p:sp>
        <p:nvSpPr>
          <p:cNvPr id="415" name="Google Shape;415;p39"/>
          <p:cNvSpPr txBox="1"/>
          <p:nvPr/>
        </p:nvSpPr>
        <p:spPr>
          <a:xfrm>
            <a:off x="6791275" y="2501050"/>
            <a:ext cx="18435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Lato"/>
                <a:ea typeface="Lato"/>
                <a:cs typeface="Lato"/>
                <a:sym typeface="Lato"/>
              </a:rPr>
              <a:t>Mr. Rakesh Malakar</a:t>
            </a:r>
            <a:endParaRPr/>
          </a:p>
        </p:txBody>
      </p:sp>
      <p:pic>
        <p:nvPicPr>
          <p:cNvPr id="416" name="Google Shape;416;p39"/>
          <p:cNvPicPr preferRelativeResize="0"/>
          <p:nvPr/>
        </p:nvPicPr>
        <p:blipFill rotWithShape="1">
          <a:blip r:embed="rId4">
            <a:alphaModFix/>
          </a:blip>
          <a:srcRect b="40072" l="12648" r="0" t="18965"/>
          <a:stretch/>
        </p:blipFill>
        <p:spPr>
          <a:xfrm>
            <a:off x="6791275" y="816500"/>
            <a:ext cx="1843501" cy="172901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Contribution to Data and Analytics</a:t>
            </a:r>
            <a:endParaRPr/>
          </a:p>
        </p:txBody>
      </p:sp>
      <p:sp>
        <p:nvSpPr>
          <p:cNvPr id="218" name="Google Shape;218;p20"/>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19" name="Google Shape;219;p2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050">
                <a:solidFill>
                  <a:srgbClr val="000000"/>
                </a:solidFill>
                <a:highlight>
                  <a:srgbClr val="FFFFFF"/>
                </a:highlight>
                <a:latin typeface="Roboto"/>
                <a:ea typeface="Roboto"/>
                <a:cs typeface="Roboto"/>
                <a:sym typeface="Roboto"/>
              </a:rPr>
              <a:t>Mr. Laney specializes in and assists organizations with data monetization and valuation, open and syndicated data, data governance, and big-data based innovation.</a:t>
            </a:r>
            <a:endParaRPr sz="1100"/>
          </a:p>
        </p:txBody>
      </p:sp>
      <p:sp>
        <p:nvSpPr>
          <p:cNvPr id="220" name="Google Shape;220;p20"/>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21" name="Google Shape;221;p20"/>
          <p:cNvSpPr txBox="1"/>
          <p:nvPr>
            <p:ph idx="1" type="body"/>
          </p:nvPr>
        </p:nvSpPr>
        <p:spPr>
          <a:xfrm>
            <a:off x="1847700" y="3307900"/>
            <a:ext cx="2832900" cy="1234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050">
                <a:solidFill>
                  <a:srgbClr val="000000"/>
                </a:solidFill>
                <a:highlight>
                  <a:srgbClr val="FFFFFF"/>
                </a:highlight>
                <a:latin typeface="Roboto"/>
                <a:ea typeface="Roboto"/>
                <a:cs typeface="Roboto"/>
                <a:sym typeface="Roboto"/>
              </a:rPr>
              <a:t>Nearly two decades ago, Mr. Laney originated the field of Infonomics, developing methods to quantify information's economic value and apply asset management practices to information assets. </a:t>
            </a:r>
            <a:endParaRPr sz="1050">
              <a:solidFill>
                <a:srgbClr val="000000"/>
              </a:solidFill>
              <a:highlight>
                <a:srgbClr val="FFFFFF"/>
              </a:highlight>
              <a:latin typeface="Roboto"/>
              <a:ea typeface="Roboto"/>
              <a:cs typeface="Roboto"/>
              <a:sym typeface="Roboto"/>
            </a:endParaRPr>
          </a:p>
        </p:txBody>
      </p:sp>
      <p:sp>
        <p:nvSpPr>
          <p:cNvPr id="222" name="Google Shape;222;p20"/>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23" name="Google Shape;223;p20"/>
          <p:cNvSpPr txBox="1"/>
          <p:nvPr>
            <p:ph idx="1" type="body"/>
          </p:nvPr>
        </p:nvSpPr>
        <p:spPr>
          <a:xfrm>
            <a:off x="5536100" y="2073775"/>
            <a:ext cx="2832900" cy="1234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050">
                <a:solidFill>
                  <a:srgbClr val="000000"/>
                </a:solidFill>
                <a:highlight>
                  <a:srgbClr val="FFFFFF"/>
                </a:highlight>
                <a:latin typeface="Roboto"/>
                <a:ea typeface="Roboto"/>
                <a:cs typeface="Roboto"/>
                <a:sym typeface="Roboto"/>
              </a:rPr>
              <a:t>In 2001 he coined the "3Vs" of volume, velocity and variety, now commonly used in defining Big Data.</a:t>
            </a:r>
            <a:endParaRPr sz="1100"/>
          </a:p>
        </p:txBody>
      </p:sp>
      <p:sp>
        <p:nvSpPr>
          <p:cNvPr id="224" name="Google Shape;224;p20"/>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25" name="Google Shape;225;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050">
                <a:solidFill>
                  <a:srgbClr val="000000"/>
                </a:solidFill>
                <a:highlight>
                  <a:srgbClr val="FFFFFF"/>
                </a:highlight>
                <a:latin typeface="Roboto"/>
                <a:ea typeface="Roboto"/>
                <a:cs typeface="Roboto"/>
                <a:sym typeface="Roboto"/>
              </a:rPr>
              <a:t>Mr. Laney helped form and lead the Deloitte Analytics Institute, a global initiative to grow Deloitte's multi-billion-dollar analytics business through marketing, social media, and sales support.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9" name="Shape 229"/>
        <p:cNvGrpSpPr/>
        <p:nvPr/>
      </p:nvGrpSpPr>
      <p:grpSpPr>
        <a:xfrm>
          <a:off x="0" y="0"/>
          <a:ext cx="0" cy="0"/>
          <a:chOff x="0" y="0"/>
          <a:chExt cx="0" cy="0"/>
        </a:xfrm>
      </p:grpSpPr>
      <p:sp>
        <p:nvSpPr>
          <p:cNvPr id="230" name="Google Shape;230;p21"/>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1" name="Google Shape;231;p21"/>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rPr>
              <a:t>Overview</a:t>
            </a:r>
            <a:endParaRPr sz="1300">
              <a:solidFill>
                <a:srgbClr val="FFFFFF"/>
              </a:solidFill>
              <a:latin typeface="Raleway"/>
              <a:ea typeface="Raleway"/>
              <a:cs typeface="Raleway"/>
              <a:sym typeface="Raleway"/>
            </a:endParaRPr>
          </a:p>
        </p:txBody>
      </p:sp>
      <p:sp>
        <p:nvSpPr>
          <p:cNvPr id="232" name="Google Shape;232;p21"/>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rPr>
              <a:t>Problems to solve</a:t>
            </a:r>
            <a:endParaRPr sz="1300">
              <a:solidFill>
                <a:srgbClr val="FFFFFF"/>
              </a:solidFill>
              <a:latin typeface="Raleway"/>
              <a:ea typeface="Raleway"/>
              <a:cs typeface="Raleway"/>
              <a:sym typeface="Raleway"/>
            </a:endParaRPr>
          </a:p>
        </p:txBody>
      </p:sp>
      <p:sp>
        <p:nvSpPr>
          <p:cNvPr id="233" name="Google Shape;233;p21"/>
          <p:cNvSpPr txBox="1"/>
          <p:nvPr/>
        </p:nvSpPr>
        <p:spPr>
          <a:xfrm>
            <a:off x="1312713"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rPr>
              <a:t>Project objective</a:t>
            </a:r>
            <a:endParaRPr sz="1300">
              <a:solidFill>
                <a:srgbClr val="FFFFFF"/>
              </a:solidFill>
              <a:latin typeface="Raleway"/>
              <a:ea typeface="Raleway"/>
              <a:cs typeface="Raleway"/>
              <a:sym typeface="Raleway"/>
            </a:endParaRPr>
          </a:p>
        </p:txBody>
      </p:sp>
      <p:sp>
        <p:nvSpPr>
          <p:cNvPr id="234" name="Google Shape;234;p21"/>
          <p:cNvSpPr txBox="1"/>
          <p:nvPr/>
        </p:nvSpPr>
        <p:spPr>
          <a:xfrm>
            <a:off x="1312713"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6"/>
              </a:rPr>
              <a:t>Workflow</a:t>
            </a:r>
            <a:endParaRPr sz="1300">
              <a:solidFill>
                <a:srgbClr val="FFFFFF"/>
              </a:solidFill>
              <a:latin typeface="Raleway"/>
              <a:ea typeface="Raleway"/>
              <a:cs typeface="Raleway"/>
              <a:sym typeface="Raleway"/>
            </a:endParaRPr>
          </a:p>
        </p:txBody>
      </p:sp>
      <p:sp>
        <p:nvSpPr>
          <p:cNvPr id="235" name="Google Shape;235;p21"/>
          <p:cNvSpPr txBox="1"/>
          <p:nvPr/>
        </p:nvSpPr>
        <p:spPr>
          <a:xfrm>
            <a:off x="3149938" y="2317488"/>
            <a:ext cx="2383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7"/>
              </a:rPr>
              <a:t>Domain - Driven Analysis</a:t>
            </a:r>
            <a:endParaRPr sz="1300">
              <a:solidFill>
                <a:srgbClr val="FFFFFF"/>
              </a:solidFill>
              <a:latin typeface="Raleway"/>
              <a:ea typeface="Raleway"/>
              <a:cs typeface="Raleway"/>
              <a:sym typeface="Raleway"/>
            </a:endParaRPr>
          </a:p>
        </p:txBody>
      </p:sp>
      <p:sp>
        <p:nvSpPr>
          <p:cNvPr id="236" name="Google Shape;236;p21"/>
          <p:cNvSpPr txBox="1"/>
          <p:nvPr/>
        </p:nvSpPr>
        <p:spPr>
          <a:xfrm>
            <a:off x="3149959" y="2704925"/>
            <a:ext cx="2383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rPr>
              <a:t>Data &amp; Exploration</a:t>
            </a:r>
            <a:endParaRPr sz="1300">
              <a:solidFill>
                <a:srgbClr val="FFFFFF"/>
              </a:solidFill>
              <a:latin typeface="Raleway"/>
              <a:ea typeface="Raleway"/>
              <a:cs typeface="Raleway"/>
              <a:sym typeface="Raleway"/>
            </a:endParaRPr>
          </a:p>
        </p:txBody>
      </p:sp>
      <p:sp>
        <p:nvSpPr>
          <p:cNvPr id="237" name="Google Shape;237;p21"/>
          <p:cNvSpPr txBox="1"/>
          <p:nvPr/>
        </p:nvSpPr>
        <p:spPr>
          <a:xfrm>
            <a:off x="3149947" y="3106625"/>
            <a:ext cx="2383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rPr>
              <a:t>Analytics Dashboard</a:t>
            </a:r>
            <a:endParaRPr sz="1300">
              <a:solidFill>
                <a:srgbClr val="FFFFFF"/>
              </a:solidFill>
              <a:latin typeface="Raleway"/>
              <a:ea typeface="Raleway"/>
              <a:cs typeface="Raleway"/>
              <a:sym typeface="Raleway"/>
            </a:endParaRPr>
          </a:p>
        </p:txBody>
      </p:sp>
      <p:sp>
        <p:nvSpPr>
          <p:cNvPr id="238" name="Google Shape;238;p21"/>
          <p:cNvSpPr txBox="1"/>
          <p:nvPr/>
        </p:nvSpPr>
        <p:spPr>
          <a:xfrm>
            <a:off x="3111246" y="3508325"/>
            <a:ext cx="2461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rPr>
              <a:t>Understanding the buyer</a:t>
            </a:r>
            <a:endParaRPr sz="1300">
              <a:solidFill>
                <a:srgbClr val="FFFFFF"/>
              </a:solidFill>
              <a:latin typeface="Raleway"/>
              <a:ea typeface="Raleway"/>
              <a:cs typeface="Raleway"/>
              <a:sym typeface="Raleway"/>
            </a:endParaRPr>
          </a:p>
        </p:txBody>
      </p:sp>
      <p:sp>
        <p:nvSpPr>
          <p:cNvPr id="239" name="Google Shape;239;p21"/>
          <p:cNvSpPr txBox="1"/>
          <p:nvPr/>
        </p:nvSpPr>
        <p:spPr>
          <a:xfrm>
            <a:off x="5782160" y="2317482"/>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rPr>
              <a:t>Future Work</a:t>
            </a:r>
            <a:endParaRPr sz="1300">
              <a:solidFill>
                <a:srgbClr val="FFFFFF"/>
              </a:solidFill>
              <a:latin typeface="Raleway"/>
              <a:ea typeface="Raleway"/>
              <a:cs typeface="Raleway"/>
              <a:sym typeface="Raleway"/>
            </a:endParaRPr>
          </a:p>
        </p:txBody>
      </p:sp>
      <p:sp>
        <p:nvSpPr>
          <p:cNvPr id="240" name="Google Shape;240;p21"/>
          <p:cNvSpPr txBox="1"/>
          <p:nvPr/>
        </p:nvSpPr>
        <p:spPr>
          <a:xfrm>
            <a:off x="5782160" y="271204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rPr>
              <a:t>Conclusion</a:t>
            </a:r>
            <a:endParaRPr sz="1300">
              <a:solidFill>
                <a:srgbClr val="FFFFFF"/>
              </a:solidFill>
              <a:latin typeface="Raleway"/>
              <a:ea typeface="Raleway"/>
              <a:cs typeface="Raleway"/>
              <a:sym typeface="Raleway"/>
            </a:endParaRPr>
          </a:p>
        </p:txBody>
      </p:sp>
      <p:sp>
        <p:nvSpPr>
          <p:cNvPr id="241" name="Google Shape;241;p21"/>
          <p:cNvSpPr txBox="1"/>
          <p:nvPr/>
        </p:nvSpPr>
        <p:spPr>
          <a:xfrm>
            <a:off x="576328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rPr>
              <a:t>Team</a:t>
            </a:r>
            <a:endParaRPr sz="13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7" name="Google Shape;247;p22"/>
          <p:cNvSpPr txBox="1"/>
          <p:nvPr>
            <p:ph idx="1" type="body"/>
          </p:nvPr>
        </p:nvSpPr>
        <p:spPr>
          <a:xfrm>
            <a:off x="729525" y="1853850"/>
            <a:ext cx="7688700" cy="1867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200"/>
              <a:t>Optimizing the Depot Allocation in order to reduce the shipment costs is a very crucial task for any E-commerce company. It is because most of the companies provide their customers with free shipping facility when the total order value reaches a certain threshold. So, the </a:t>
            </a:r>
            <a:r>
              <a:rPr lang="en-GB" sz="1200"/>
              <a:t>shipping costs</a:t>
            </a:r>
            <a:r>
              <a:rPr lang="en-GB" sz="1200"/>
              <a:t> takes up a big bite in the profits of the company. Generally, the shipping cost is dependent on Distance, Weight and Dimensions of the package. It is considered that the greater the Distance, the higher the Shipment Costs and the higher the Delivery Time. To deal with all these problems’ companies tend to open multiple Depots spread all across the nation for easier, faster and cheaper deliveries. Setting up Depots at ideal locations is just one side of the problem but the real problem arises in managing the Depot.</a:t>
            </a:r>
            <a:endParaRPr sz="1200"/>
          </a:p>
          <a:p>
            <a:pPr indent="0" lvl="0" marL="0" rtl="0" algn="just">
              <a:spcBef>
                <a:spcPts val="1600"/>
              </a:spcBef>
              <a:spcAft>
                <a:spcPts val="1600"/>
              </a:spcAft>
              <a:buNone/>
            </a:pPr>
            <a:r>
              <a:t/>
            </a:r>
            <a:endParaRPr sz="1200"/>
          </a:p>
        </p:txBody>
      </p:sp>
      <p:pic>
        <p:nvPicPr>
          <p:cNvPr descr="shutterstock_429987889_edited.jpg" id="248" name="Google Shape;248;p22"/>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54" name="Google Shape;254;p23"/>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55" name="Google Shape;255;p23"/>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Which depot an item should be allocated to optimize the shipping cost?</a:t>
            </a:r>
            <a:endParaRPr sz="1400"/>
          </a:p>
        </p:txBody>
      </p:sp>
      <p:sp>
        <p:nvSpPr>
          <p:cNvPr id="256" name="Google Shape;256;p23"/>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57" name="Google Shape;257;p23"/>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Which depot the order item should be dispatched from?</a:t>
            </a:r>
            <a:endParaRPr sz="1400"/>
          </a:p>
        </p:txBody>
      </p:sp>
      <p:sp>
        <p:nvSpPr>
          <p:cNvPr id="258" name="Google Shape;258;p23"/>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59" name="Google Shape;259;p23"/>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How many units of a particular item should be allocated to a particular depot?</a:t>
            </a:r>
            <a:endParaRPr sz="1400"/>
          </a:p>
        </p:txBody>
      </p:sp>
      <p:sp>
        <p:nvSpPr>
          <p:cNvPr id="260" name="Google Shape;260;p23"/>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61" name="Google Shape;261;p23"/>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What is the most efficient method of shipping to drive down shipping cost?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5" name="Shape 265"/>
        <p:cNvGrpSpPr/>
        <p:nvPr/>
      </p:nvGrpSpPr>
      <p:grpSpPr>
        <a:xfrm>
          <a:off x="0" y="0"/>
          <a:ext cx="0" cy="0"/>
          <a:chOff x="0" y="0"/>
          <a:chExt cx="0" cy="0"/>
        </a:xfrm>
      </p:grpSpPr>
      <p:sp>
        <p:nvSpPr>
          <p:cNvPr id="266" name="Google Shape;266;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67" name="Google Shape;267;p24"/>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3000">
                <a:solidFill>
                  <a:srgbClr val="FFFFFF"/>
                </a:solidFill>
              </a:rPr>
              <a:t>To understand customer buying patterns, forecast demand and allocate products to the right depot at the right time</a:t>
            </a:r>
            <a:endParaRPr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620350" y="694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Workflow</a:t>
            </a:r>
            <a:endParaRPr/>
          </a:p>
        </p:txBody>
      </p:sp>
      <p:pic>
        <p:nvPicPr>
          <p:cNvPr id="273" name="Google Shape;273;p25"/>
          <p:cNvPicPr preferRelativeResize="0"/>
          <p:nvPr/>
        </p:nvPicPr>
        <p:blipFill>
          <a:blip r:embed="rId3">
            <a:alphaModFix/>
          </a:blip>
          <a:stretch>
            <a:fillRect/>
          </a:stretch>
        </p:blipFill>
        <p:spPr>
          <a:xfrm>
            <a:off x="7421575" y="2420625"/>
            <a:ext cx="1409525" cy="1180950"/>
          </a:xfrm>
          <a:prstGeom prst="rect">
            <a:avLst/>
          </a:prstGeom>
          <a:noFill/>
          <a:ln>
            <a:noFill/>
          </a:ln>
        </p:spPr>
      </p:pic>
      <p:grpSp>
        <p:nvGrpSpPr>
          <p:cNvPr id="274" name="Google Shape;274;p25"/>
          <p:cNvGrpSpPr/>
          <p:nvPr/>
        </p:nvGrpSpPr>
        <p:grpSpPr>
          <a:xfrm>
            <a:off x="5313174" y="2790713"/>
            <a:ext cx="1834900" cy="297224"/>
            <a:chOff x="1083025" y="2306625"/>
            <a:chExt cx="1834900" cy="297224"/>
          </a:xfrm>
        </p:grpSpPr>
        <p:sp>
          <p:nvSpPr>
            <p:cNvPr id="275" name="Google Shape;275;p25"/>
            <p:cNvSpPr/>
            <p:nvPr/>
          </p:nvSpPr>
          <p:spPr>
            <a:xfrm flipH="1">
              <a:off x="1083025" y="2306625"/>
              <a:ext cx="1834800" cy="1434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76" name="Google Shape;276;p25"/>
            <p:cNvSpPr/>
            <p:nvPr/>
          </p:nvSpPr>
          <p:spPr>
            <a:xfrm>
              <a:off x="1083125" y="2460449"/>
              <a:ext cx="1834800" cy="143400"/>
            </a:xfrm>
            <a:prstGeom prst="parallelogram">
              <a:avLst>
                <a:gd fmla="val 96952"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5"/>
          <p:cNvGrpSpPr/>
          <p:nvPr/>
        </p:nvGrpSpPr>
        <p:grpSpPr>
          <a:xfrm>
            <a:off x="1827894" y="2829526"/>
            <a:ext cx="1834900" cy="297224"/>
            <a:chOff x="1083025" y="2306625"/>
            <a:chExt cx="1834900" cy="297224"/>
          </a:xfrm>
        </p:grpSpPr>
        <p:sp>
          <p:nvSpPr>
            <p:cNvPr id="278" name="Google Shape;278;p2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279" name="Google Shape;279;p2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0" name="Google Shape;280;p25"/>
          <p:cNvPicPr preferRelativeResize="0"/>
          <p:nvPr/>
        </p:nvPicPr>
        <p:blipFill>
          <a:blip r:embed="rId4">
            <a:alphaModFix/>
          </a:blip>
          <a:stretch>
            <a:fillRect/>
          </a:stretch>
        </p:blipFill>
        <p:spPr>
          <a:xfrm>
            <a:off x="3781225" y="2277075"/>
            <a:ext cx="1523550" cy="1324500"/>
          </a:xfrm>
          <a:prstGeom prst="rect">
            <a:avLst/>
          </a:prstGeom>
          <a:noFill/>
          <a:ln>
            <a:noFill/>
          </a:ln>
        </p:spPr>
      </p:pic>
      <p:pic>
        <p:nvPicPr>
          <p:cNvPr id="281" name="Google Shape;281;p25"/>
          <p:cNvPicPr preferRelativeResize="0"/>
          <p:nvPr/>
        </p:nvPicPr>
        <p:blipFill>
          <a:blip r:embed="rId5">
            <a:alphaModFix/>
          </a:blip>
          <a:stretch>
            <a:fillRect/>
          </a:stretch>
        </p:blipFill>
        <p:spPr>
          <a:xfrm>
            <a:off x="333475" y="2377438"/>
            <a:ext cx="1523550" cy="1267319"/>
          </a:xfrm>
          <a:prstGeom prst="rect">
            <a:avLst/>
          </a:prstGeom>
          <a:noFill/>
          <a:ln>
            <a:noFill/>
          </a:ln>
        </p:spPr>
      </p:pic>
      <p:pic>
        <p:nvPicPr>
          <p:cNvPr id="282" name="Google Shape;282;p25"/>
          <p:cNvPicPr preferRelativeResize="0"/>
          <p:nvPr/>
        </p:nvPicPr>
        <p:blipFill>
          <a:blip r:embed="rId6">
            <a:alphaModFix/>
          </a:blip>
          <a:stretch>
            <a:fillRect/>
          </a:stretch>
        </p:blipFill>
        <p:spPr>
          <a:xfrm>
            <a:off x="2477748" y="3906375"/>
            <a:ext cx="535200" cy="535200"/>
          </a:xfrm>
          <a:prstGeom prst="rect">
            <a:avLst/>
          </a:prstGeom>
          <a:noFill/>
          <a:ln>
            <a:noFill/>
          </a:ln>
        </p:spPr>
      </p:pic>
      <p:pic>
        <p:nvPicPr>
          <p:cNvPr id="283" name="Google Shape;283;p25"/>
          <p:cNvPicPr preferRelativeResize="0"/>
          <p:nvPr/>
        </p:nvPicPr>
        <p:blipFill>
          <a:blip r:embed="rId6">
            <a:alphaModFix/>
          </a:blip>
          <a:stretch>
            <a:fillRect/>
          </a:stretch>
        </p:blipFill>
        <p:spPr>
          <a:xfrm>
            <a:off x="6051548" y="3913700"/>
            <a:ext cx="535200" cy="535200"/>
          </a:xfrm>
          <a:prstGeom prst="rect">
            <a:avLst/>
          </a:prstGeom>
          <a:noFill/>
          <a:ln>
            <a:noFill/>
          </a:ln>
        </p:spPr>
      </p:pic>
      <p:pic>
        <p:nvPicPr>
          <p:cNvPr id="284" name="Google Shape;284;p25"/>
          <p:cNvPicPr preferRelativeResize="0"/>
          <p:nvPr/>
        </p:nvPicPr>
        <p:blipFill>
          <a:blip r:embed="rId7">
            <a:alphaModFix/>
          </a:blip>
          <a:stretch>
            <a:fillRect/>
          </a:stretch>
        </p:blipFill>
        <p:spPr>
          <a:xfrm>
            <a:off x="2131874" y="2751332"/>
            <a:ext cx="297200" cy="297200"/>
          </a:xfrm>
          <a:prstGeom prst="rect">
            <a:avLst/>
          </a:prstGeom>
          <a:noFill/>
          <a:ln>
            <a:noFill/>
          </a:ln>
        </p:spPr>
      </p:pic>
      <p:pic>
        <p:nvPicPr>
          <p:cNvPr id="285" name="Google Shape;285;p25"/>
          <p:cNvPicPr preferRelativeResize="0"/>
          <p:nvPr/>
        </p:nvPicPr>
        <p:blipFill>
          <a:blip r:embed="rId7">
            <a:alphaModFix/>
          </a:blip>
          <a:stretch>
            <a:fillRect/>
          </a:stretch>
        </p:blipFill>
        <p:spPr>
          <a:xfrm>
            <a:off x="4154074" y="1402075"/>
            <a:ext cx="621250" cy="621250"/>
          </a:xfrm>
          <a:prstGeom prst="rect">
            <a:avLst/>
          </a:prstGeom>
          <a:noFill/>
          <a:ln>
            <a:noFill/>
          </a:ln>
        </p:spPr>
      </p:pic>
      <p:pic>
        <p:nvPicPr>
          <p:cNvPr id="286" name="Google Shape;286;p25"/>
          <p:cNvPicPr preferRelativeResize="0"/>
          <p:nvPr/>
        </p:nvPicPr>
        <p:blipFill>
          <a:blip r:embed="rId7">
            <a:alphaModFix/>
          </a:blip>
          <a:stretch>
            <a:fillRect/>
          </a:stretch>
        </p:blipFill>
        <p:spPr>
          <a:xfrm>
            <a:off x="2589074" y="2751332"/>
            <a:ext cx="297200" cy="297200"/>
          </a:xfrm>
          <a:prstGeom prst="rect">
            <a:avLst/>
          </a:prstGeom>
          <a:noFill/>
          <a:ln>
            <a:noFill/>
          </a:ln>
        </p:spPr>
      </p:pic>
      <p:pic>
        <p:nvPicPr>
          <p:cNvPr id="287" name="Google Shape;287;p25"/>
          <p:cNvPicPr preferRelativeResize="0"/>
          <p:nvPr/>
        </p:nvPicPr>
        <p:blipFill>
          <a:blip r:embed="rId7">
            <a:alphaModFix/>
          </a:blip>
          <a:stretch>
            <a:fillRect/>
          </a:stretch>
        </p:blipFill>
        <p:spPr>
          <a:xfrm>
            <a:off x="3046274" y="2751332"/>
            <a:ext cx="297200" cy="297200"/>
          </a:xfrm>
          <a:prstGeom prst="rect">
            <a:avLst/>
          </a:prstGeom>
          <a:noFill/>
          <a:ln>
            <a:noFill/>
          </a:ln>
        </p:spPr>
      </p:pic>
      <p:pic>
        <p:nvPicPr>
          <p:cNvPr id="288" name="Google Shape;288;p25"/>
          <p:cNvPicPr preferRelativeResize="0"/>
          <p:nvPr/>
        </p:nvPicPr>
        <p:blipFill>
          <a:blip r:embed="rId7">
            <a:alphaModFix/>
          </a:blip>
          <a:stretch>
            <a:fillRect/>
          </a:stretch>
        </p:blipFill>
        <p:spPr>
          <a:xfrm>
            <a:off x="5568224" y="2707332"/>
            <a:ext cx="297200" cy="297200"/>
          </a:xfrm>
          <a:prstGeom prst="rect">
            <a:avLst/>
          </a:prstGeom>
          <a:noFill/>
          <a:ln>
            <a:noFill/>
          </a:ln>
        </p:spPr>
      </p:pic>
      <p:pic>
        <p:nvPicPr>
          <p:cNvPr id="289" name="Google Shape;289;p25"/>
          <p:cNvPicPr preferRelativeResize="0"/>
          <p:nvPr/>
        </p:nvPicPr>
        <p:blipFill>
          <a:blip r:embed="rId7">
            <a:alphaModFix/>
          </a:blip>
          <a:stretch>
            <a:fillRect/>
          </a:stretch>
        </p:blipFill>
        <p:spPr>
          <a:xfrm>
            <a:off x="6025424" y="2707332"/>
            <a:ext cx="297200" cy="297200"/>
          </a:xfrm>
          <a:prstGeom prst="rect">
            <a:avLst/>
          </a:prstGeom>
          <a:noFill/>
          <a:ln>
            <a:noFill/>
          </a:ln>
        </p:spPr>
      </p:pic>
      <p:pic>
        <p:nvPicPr>
          <p:cNvPr id="290" name="Google Shape;290;p25"/>
          <p:cNvPicPr preferRelativeResize="0"/>
          <p:nvPr/>
        </p:nvPicPr>
        <p:blipFill>
          <a:blip r:embed="rId7">
            <a:alphaModFix/>
          </a:blip>
          <a:stretch>
            <a:fillRect/>
          </a:stretch>
        </p:blipFill>
        <p:spPr>
          <a:xfrm>
            <a:off x="6482624" y="2707332"/>
            <a:ext cx="297200" cy="297200"/>
          </a:xfrm>
          <a:prstGeom prst="rect">
            <a:avLst/>
          </a:prstGeom>
          <a:noFill/>
          <a:ln>
            <a:noFill/>
          </a:ln>
        </p:spPr>
      </p:pic>
      <p:sp>
        <p:nvSpPr>
          <p:cNvPr id="291" name="Google Shape;291;p25"/>
          <p:cNvSpPr/>
          <p:nvPr/>
        </p:nvSpPr>
        <p:spPr>
          <a:xfrm rot="-5398602">
            <a:off x="4911225" y="3471450"/>
            <a:ext cx="737700" cy="1044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rot="-5398797">
            <a:off x="1276579" y="3411815"/>
            <a:ext cx="857100" cy="1044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rot="-10799221">
            <a:off x="6745275" y="3458050"/>
            <a:ext cx="1324500" cy="909600"/>
          </a:xfrm>
          <a:prstGeom prst="bentArrow">
            <a:avLst>
              <a:gd fmla="val 25000" name="adj1"/>
              <a:gd fmla="val 18084" name="adj2"/>
              <a:gd fmla="val 23274" name="adj3"/>
              <a:gd fmla="val 2735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txBox="1"/>
          <p:nvPr/>
        </p:nvSpPr>
        <p:spPr>
          <a:xfrm>
            <a:off x="2517250" y="3173875"/>
            <a:ext cx="535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Lato"/>
                <a:ea typeface="Lato"/>
                <a:cs typeface="Lato"/>
                <a:sym typeface="Lato"/>
              </a:rPr>
              <a:t>BUY</a:t>
            </a:r>
            <a:endParaRPr b="1" sz="1000">
              <a:latin typeface="Lato"/>
              <a:ea typeface="Lato"/>
              <a:cs typeface="Lato"/>
              <a:sym typeface="Lato"/>
            </a:endParaRPr>
          </a:p>
        </p:txBody>
      </p:sp>
      <p:sp>
        <p:nvSpPr>
          <p:cNvPr id="295" name="Google Shape;295;p25"/>
          <p:cNvSpPr/>
          <p:nvPr/>
        </p:nvSpPr>
        <p:spPr>
          <a:xfrm rot="-10799244">
            <a:off x="3013050" y="3632075"/>
            <a:ext cx="1364400" cy="788100"/>
          </a:xfrm>
          <a:prstGeom prst="bentArrow">
            <a:avLst>
              <a:gd fmla="val 25000" name="adj1"/>
              <a:gd fmla="val 18084" name="adj2"/>
              <a:gd fmla="val 23557" name="adj3"/>
              <a:gd fmla="val 2735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rot="697">
            <a:off x="1104300" y="1468750"/>
            <a:ext cx="2960700" cy="959100"/>
          </a:xfrm>
          <a:prstGeom prst="bentArrow">
            <a:avLst>
              <a:gd fmla="val 22039" name="adj1"/>
              <a:gd fmla="val 16407" name="adj2"/>
              <a:gd fmla="val 23557" name="adj3"/>
              <a:gd fmla="val 24844"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5401057">
            <a:off x="6089675" y="425125"/>
            <a:ext cx="975300" cy="3234000"/>
          </a:xfrm>
          <a:prstGeom prst="bentArrow">
            <a:avLst>
              <a:gd fmla="val 22039" name="adj1"/>
              <a:gd fmla="val 16407" name="adj2"/>
              <a:gd fmla="val 23557" name="adj3"/>
              <a:gd fmla="val 24844" name="adj4"/>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txBox="1"/>
          <p:nvPr/>
        </p:nvSpPr>
        <p:spPr>
          <a:xfrm>
            <a:off x="6058825" y="3105875"/>
            <a:ext cx="535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Lato"/>
                <a:ea typeface="Lato"/>
                <a:cs typeface="Lato"/>
                <a:sym typeface="Lato"/>
              </a:rPr>
              <a:t>SELL</a:t>
            </a:r>
            <a:endParaRPr b="1" sz="1000">
              <a:latin typeface="Lato"/>
              <a:ea typeface="Lato"/>
              <a:cs typeface="Lato"/>
              <a:sym typeface="Lato"/>
            </a:endParaRPr>
          </a:p>
        </p:txBody>
      </p:sp>
      <p:sp>
        <p:nvSpPr>
          <p:cNvPr id="299" name="Google Shape;299;p25"/>
          <p:cNvSpPr txBox="1"/>
          <p:nvPr/>
        </p:nvSpPr>
        <p:spPr>
          <a:xfrm>
            <a:off x="2020550" y="4448900"/>
            <a:ext cx="13389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Lato"/>
                <a:ea typeface="Lato"/>
                <a:cs typeface="Lato"/>
                <a:sym typeface="Lato"/>
              </a:rPr>
              <a:t>Information Flow</a:t>
            </a:r>
            <a:endParaRPr b="1" sz="1000">
              <a:latin typeface="Lato"/>
              <a:ea typeface="Lato"/>
              <a:cs typeface="Lato"/>
              <a:sym typeface="Lato"/>
            </a:endParaRPr>
          </a:p>
          <a:p>
            <a:pPr indent="0" lvl="0" marL="0" rtl="0" algn="ctr">
              <a:spcBef>
                <a:spcPts val="0"/>
              </a:spcBef>
              <a:spcAft>
                <a:spcPts val="0"/>
              </a:spcAft>
              <a:buNone/>
            </a:pPr>
            <a:r>
              <a:rPr b="1" lang="en-GB" sz="1000">
                <a:latin typeface="Lato"/>
                <a:ea typeface="Lato"/>
                <a:cs typeface="Lato"/>
                <a:sym typeface="Lato"/>
              </a:rPr>
              <a:t>(Requirements)</a:t>
            </a:r>
            <a:endParaRPr b="1" sz="1000">
              <a:latin typeface="Lato"/>
              <a:ea typeface="Lato"/>
              <a:cs typeface="Lato"/>
              <a:sym typeface="Lato"/>
            </a:endParaRPr>
          </a:p>
        </p:txBody>
      </p:sp>
      <p:sp>
        <p:nvSpPr>
          <p:cNvPr id="300" name="Google Shape;300;p25"/>
          <p:cNvSpPr txBox="1"/>
          <p:nvPr/>
        </p:nvSpPr>
        <p:spPr>
          <a:xfrm>
            <a:off x="5754350" y="4448900"/>
            <a:ext cx="13389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Lato"/>
                <a:ea typeface="Lato"/>
                <a:cs typeface="Lato"/>
                <a:sym typeface="Lato"/>
              </a:rPr>
              <a:t>Information Flow</a:t>
            </a:r>
            <a:endParaRPr b="1" sz="1000">
              <a:latin typeface="Lato"/>
              <a:ea typeface="Lato"/>
              <a:cs typeface="Lato"/>
              <a:sym typeface="Lato"/>
            </a:endParaRPr>
          </a:p>
          <a:p>
            <a:pPr indent="0" lvl="0" marL="0" rtl="0" algn="ctr">
              <a:spcBef>
                <a:spcPts val="0"/>
              </a:spcBef>
              <a:spcAft>
                <a:spcPts val="0"/>
              </a:spcAft>
              <a:buNone/>
            </a:pPr>
            <a:r>
              <a:rPr b="1" lang="en-GB" sz="1000">
                <a:latin typeface="Lato"/>
                <a:ea typeface="Lato"/>
                <a:cs typeface="Lato"/>
                <a:sym typeface="Lato"/>
              </a:rPr>
              <a:t>(Requirements)</a:t>
            </a:r>
            <a:endParaRPr b="1" sz="1000">
              <a:latin typeface="Lato"/>
              <a:ea typeface="Lato"/>
              <a:cs typeface="Lato"/>
              <a:sym typeface="Lato"/>
            </a:endParaRPr>
          </a:p>
        </p:txBody>
      </p:sp>
      <p:sp>
        <p:nvSpPr>
          <p:cNvPr id="301" name="Google Shape;301;p25"/>
          <p:cNvSpPr txBox="1"/>
          <p:nvPr/>
        </p:nvSpPr>
        <p:spPr>
          <a:xfrm>
            <a:off x="3797350" y="1094950"/>
            <a:ext cx="13389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Lato"/>
                <a:ea typeface="Lato"/>
                <a:cs typeface="Lato"/>
                <a:sym typeface="Lato"/>
              </a:rPr>
              <a:t>Logistics </a:t>
            </a:r>
            <a:r>
              <a:rPr b="1" lang="en-GB" sz="1000">
                <a:latin typeface="Lato"/>
                <a:ea typeface="Lato"/>
                <a:cs typeface="Lato"/>
                <a:sym typeface="Lato"/>
              </a:rPr>
              <a:t>Flow</a:t>
            </a:r>
            <a:endParaRPr b="1" sz="1000">
              <a:latin typeface="Lato"/>
              <a:ea typeface="Lato"/>
              <a:cs typeface="Lato"/>
              <a:sym typeface="Lato"/>
            </a:endParaRPr>
          </a:p>
          <a:p>
            <a:pPr indent="0" lvl="0" marL="0" rtl="0" algn="ctr">
              <a:spcBef>
                <a:spcPts val="0"/>
              </a:spcBef>
              <a:spcAft>
                <a:spcPts val="0"/>
              </a:spcAft>
              <a:buNone/>
            </a:pPr>
            <a:r>
              <a:rPr b="1" lang="en-GB" sz="1000">
                <a:latin typeface="Lato"/>
                <a:ea typeface="Lato"/>
                <a:cs typeface="Lato"/>
                <a:sym typeface="Lato"/>
              </a:rPr>
              <a:t>(Goods)</a:t>
            </a:r>
            <a:endParaRPr b="1" sz="1000">
              <a:latin typeface="Lato"/>
              <a:ea typeface="Lato"/>
              <a:cs typeface="Lato"/>
              <a:sym typeface="Lato"/>
            </a:endParaRPr>
          </a:p>
        </p:txBody>
      </p:sp>
      <p:sp>
        <p:nvSpPr>
          <p:cNvPr id="302" name="Google Shape;302;p25"/>
          <p:cNvSpPr txBox="1"/>
          <p:nvPr/>
        </p:nvSpPr>
        <p:spPr>
          <a:xfrm>
            <a:off x="281950" y="3403175"/>
            <a:ext cx="9009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FF"/>
                </a:solidFill>
                <a:latin typeface="Lato"/>
                <a:ea typeface="Lato"/>
                <a:cs typeface="Lato"/>
                <a:sym typeface="Lato"/>
              </a:rPr>
              <a:t>SUPPLIER</a:t>
            </a:r>
            <a:endParaRPr b="1" sz="1000">
              <a:solidFill>
                <a:srgbClr val="0000FF"/>
              </a:solidFill>
              <a:latin typeface="Lato"/>
              <a:ea typeface="Lato"/>
              <a:cs typeface="Lato"/>
              <a:sym typeface="Lato"/>
            </a:endParaRPr>
          </a:p>
        </p:txBody>
      </p:sp>
      <p:sp>
        <p:nvSpPr>
          <p:cNvPr id="303" name="Google Shape;303;p25"/>
          <p:cNvSpPr txBox="1"/>
          <p:nvPr/>
        </p:nvSpPr>
        <p:spPr>
          <a:xfrm>
            <a:off x="2120950" y="2390350"/>
            <a:ext cx="13389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Lato"/>
                <a:ea typeface="Lato"/>
                <a:cs typeface="Lato"/>
                <a:sym typeface="Lato"/>
              </a:rPr>
              <a:t>Logistics Flow</a:t>
            </a:r>
            <a:endParaRPr b="1" sz="1000">
              <a:latin typeface="Lato"/>
              <a:ea typeface="Lato"/>
              <a:cs typeface="Lato"/>
              <a:sym typeface="Lato"/>
            </a:endParaRPr>
          </a:p>
          <a:p>
            <a:pPr indent="0" lvl="0" marL="0" rtl="0" algn="ctr">
              <a:spcBef>
                <a:spcPts val="0"/>
              </a:spcBef>
              <a:spcAft>
                <a:spcPts val="0"/>
              </a:spcAft>
              <a:buNone/>
            </a:pPr>
            <a:r>
              <a:rPr b="1" lang="en-GB" sz="1000">
                <a:latin typeface="Lato"/>
                <a:ea typeface="Lato"/>
                <a:cs typeface="Lato"/>
                <a:sym typeface="Lato"/>
              </a:rPr>
              <a:t>(Goods)</a:t>
            </a:r>
            <a:endParaRPr b="1" sz="1000">
              <a:latin typeface="Lato"/>
              <a:ea typeface="Lato"/>
              <a:cs typeface="Lato"/>
              <a:sym typeface="Lato"/>
            </a:endParaRPr>
          </a:p>
        </p:txBody>
      </p:sp>
      <p:sp>
        <p:nvSpPr>
          <p:cNvPr id="304" name="Google Shape;304;p25"/>
          <p:cNvSpPr txBox="1"/>
          <p:nvPr/>
        </p:nvSpPr>
        <p:spPr>
          <a:xfrm>
            <a:off x="8194475" y="3403175"/>
            <a:ext cx="9009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FF"/>
                </a:solidFill>
                <a:latin typeface="Lato"/>
                <a:ea typeface="Lato"/>
                <a:cs typeface="Lato"/>
                <a:sym typeface="Lato"/>
              </a:rPr>
              <a:t>CUSTOMER</a:t>
            </a:r>
            <a:endParaRPr b="1" sz="1000">
              <a:solidFill>
                <a:srgbClr val="0000FF"/>
              </a:solidFill>
              <a:latin typeface="Lato"/>
              <a:ea typeface="Lato"/>
              <a:cs typeface="Lato"/>
              <a:sym typeface="Lato"/>
            </a:endParaRPr>
          </a:p>
        </p:txBody>
      </p:sp>
      <p:sp>
        <p:nvSpPr>
          <p:cNvPr id="305" name="Google Shape;305;p25"/>
          <p:cNvSpPr txBox="1"/>
          <p:nvPr/>
        </p:nvSpPr>
        <p:spPr>
          <a:xfrm>
            <a:off x="5561175" y="2377450"/>
            <a:ext cx="1338900" cy="2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latin typeface="Lato"/>
                <a:ea typeface="Lato"/>
                <a:cs typeface="Lato"/>
                <a:sym typeface="Lato"/>
              </a:rPr>
              <a:t>Logistics Flow</a:t>
            </a:r>
            <a:endParaRPr b="1" sz="1000">
              <a:latin typeface="Lato"/>
              <a:ea typeface="Lato"/>
              <a:cs typeface="Lato"/>
              <a:sym typeface="Lato"/>
            </a:endParaRPr>
          </a:p>
          <a:p>
            <a:pPr indent="0" lvl="0" marL="0" rtl="0" algn="ctr">
              <a:spcBef>
                <a:spcPts val="0"/>
              </a:spcBef>
              <a:spcAft>
                <a:spcPts val="0"/>
              </a:spcAft>
              <a:buNone/>
            </a:pPr>
            <a:r>
              <a:rPr b="1" lang="en-GB" sz="1000">
                <a:latin typeface="Lato"/>
                <a:ea typeface="Lato"/>
                <a:cs typeface="Lato"/>
                <a:sym typeface="Lato"/>
              </a:rPr>
              <a:t>(Goods)</a:t>
            </a:r>
            <a:endParaRPr b="1" sz="1000">
              <a:latin typeface="Lato"/>
              <a:ea typeface="Lato"/>
              <a:cs typeface="Lato"/>
              <a:sym typeface="Lato"/>
            </a:endParaRPr>
          </a:p>
        </p:txBody>
      </p:sp>
      <p:sp>
        <p:nvSpPr>
          <p:cNvPr id="306" name="Google Shape;306;p25"/>
          <p:cNvSpPr txBox="1"/>
          <p:nvPr/>
        </p:nvSpPr>
        <p:spPr>
          <a:xfrm>
            <a:off x="3934600" y="3348875"/>
            <a:ext cx="14094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FF"/>
                </a:solidFill>
                <a:latin typeface="Lato"/>
                <a:ea typeface="Lato"/>
                <a:cs typeface="Lato"/>
                <a:sym typeface="Lato"/>
              </a:rPr>
              <a:t>RETAIL COMPANY</a:t>
            </a:r>
            <a:endParaRPr b="1" sz="1000">
              <a:solidFill>
                <a:srgbClr val="0000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26"/>
          <p:cNvPicPr preferRelativeResize="0"/>
          <p:nvPr/>
        </p:nvPicPr>
        <p:blipFill>
          <a:blip r:embed="rId3">
            <a:alphaModFix/>
          </a:blip>
          <a:stretch>
            <a:fillRect/>
          </a:stretch>
        </p:blipFill>
        <p:spPr>
          <a:xfrm>
            <a:off x="4572000" y="2571750"/>
            <a:ext cx="4286252" cy="2571751"/>
          </a:xfrm>
          <a:prstGeom prst="rect">
            <a:avLst/>
          </a:prstGeom>
          <a:noFill/>
          <a:ln>
            <a:noFill/>
          </a:ln>
        </p:spPr>
      </p:pic>
      <p:sp>
        <p:nvSpPr>
          <p:cNvPr id="312" name="Google Shape;312;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Domain - Driven Analysis</a:t>
            </a:r>
            <a:endParaRPr/>
          </a:p>
        </p:txBody>
      </p:sp>
      <p:sp>
        <p:nvSpPr>
          <p:cNvPr id="313" name="Google Shape;313;p26"/>
          <p:cNvSpPr txBox="1"/>
          <p:nvPr>
            <p:ph idx="2" type="body"/>
          </p:nvPr>
        </p:nvSpPr>
        <p:spPr>
          <a:xfrm>
            <a:off x="5027925" y="649500"/>
            <a:ext cx="3374400" cy="30255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GB"/>
              <a:t>Logistics Control Variables like Zip Codes, State Codes etc. </a:t>
            </a:r>
            <a:endParaRPr/>
          </a:p>
          <a:p>
            <a:pPr indent="-311150" lvl="0" marL="457200" rtl="0" algn="just">
              <a:spcBef>
                <a:spcPts val="0"/>
              </a:spcBef>
              <a:spcAft>
                <a:spcPts val="0"/>
              </a:spcAft>
              <a:buSzPts val="1300"/>
              <a:buChar char="●"/>
            </a:pPr>
            <a:r>
              <a:rPr lang="en-GB"/>
              <a:t>Order Details like Item ID, Item Category etc. </a:t>
            </a:r>
            <a:endParaRPr/>
          </a:p>
          <a:p>
            <a:pPr indent="-311150" lvl="0" marL="457200" rtl="0" algn="just">
              <a:spcBef>
                <a:spcPts val="0"/>
              </a:spcBef>
              <a:spcAft>
                <a:spcPts val="0"/>
              </a:spcAft>
              <a:buSzPts val="1300"/>
              <a:buChar char="●"/>
            </a:pPr>
            <a:r>
              <a:rPr lang="en-GB"/>
              <a:t>Customer driving attributes like Selling Price, Promotions etc. </a:t>
            </a:r>
            <a:endParaRPr/>
          </a:p>
          <a:p>
            <a:pPr indent="-311150" lvl="0" marL="457200" rtl="0" algn="just">
              <a:spcBef>
                <a:spcPts val="0"/>
              </a:spcBef>
              <a:spcAft>
                <a:spcPts val="0"/>
              </a:spcAft>
              <a:buSzPts val="1300"/>
              <a:buChar char="●"/>
            </a:pPr>
            <a:r>
              <a:rPr lang="en-GB"/>
              <a:t>Fulfillment Center parameters like Item Availability, Geolocation etc. </a:t>
            </a:r>
            <a:endParaRPr/>
          </a:p>
        </p:txBody>
      </p:sp>
      <p:sp>
        <p:nvSpPr>
          <p:cNvPr id="314" name="Google Shape;314;p26"/>
          <p:cNvSpPr txBox="1"/>
          <p:nvPr>
            <p:ph idx="1" type="subTitle"/>
          </p:nvPr>
        </p:nvSpPr>
        <p:spPr>
          <a:xfrm>
            <a:off x="730000" y="219225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Order to Delivery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